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5" r:id="rId2"/>
    <p:sldId id="393" r:id="rId3"/>
    <p:sldId id="557" r:id="rId4"/>
    <p:sldId id="558" r:id="rId5"/>
    <p:sldId id="559" r:id="rId6"/>
    <p:sldId id="560" r:id="rId7"/>
    <p:sldId id="561" r:id="rId8"/>
    <p:sldId id="422" r:id="rId9"/>
    <p:sldId id="415" r:id="rId10"/>
    <p:sldId id="562" r:id="rId11"/>
    <p:sldId id="563" r:id="rId12"/>
    <p:sldId id="564" r:id="rId13"/>
    <p:sldId id="565" r:id="rId14"/>
    <p:sldId id="566" r:id="rId15"/>
    <p:sldId id="567" r:id="rId16"/>
    <p:sldId id="568" r:id="rId17"/>
    <p:sldId id="569" r:id="rId18"/>
    <p:sldId id="570" r:id="rId19"/>
    <p:sldId id="571" r:id="rId20"/>
    <p:sldId id="572" r:id="rId21"/>
    <p:sldId id="573" r:id="rId22"/>
    <p:sldId id="574" r:id="rId23"/>
    <p:sldId id="575" r:id="rId24"/>
    <p:sldId id="576" r:id="rId25"/>
    <p:sldId id="577" r:id="rId26"/>
    <p:sldId id="578" r:id="rId27"/>
    <p:sldId id="579" r:id="rId28"/>
    <p:sldId id="580" r:id="rId29"/>
    <p:sldId id="581" r:id="rId30"/>
    <p:sldId id="582" r:id="rId31"/>
    <p:sldId id="583" r:id="rId32"/>
    <p:sldId id="584" r:id="rId33"/>
    <p:sldId id="585" r:id="rId34"/>
    <p:sldId id="586" r:id="rId35"/>
    <p:sldId id="587" r:id="rId36"/>
    <p:sldId id="588" r:id="rId37"/>
    <p:sldId id="589" r:id="rId38"/>
    <p:sldId id="590" r:id="rId39"/>
    <p:sldId id="591" r:id="rId40"/>
    <p:sldId id="592" r:id="rId41"/>
    <p:sldId id="593" r:id="rId42"/>
    <p:sldId id="594" r:id="rId43"/>
    <p:sldId id="595" r:id="rId44"/>
    <p:sldId id="596" r:id="rId45"/>
    <p:sldId id="597" r:id="rId46"/>
    <p:sldId id="598" r:id="rId47"/>
    <p:sldId id="599" r:id="rId48"/>
    <p:sldId id="600"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660066"/>
    <a:srgbClr val="006600"/>
    <a:srgbClr val="008000"/>
    <a:srgbClr val="094B16"/>
    <a:srgbClr val="0D7120"/>
    <a:srgbClr val="DAA010"/>
    <a:srgbClr val="FF9900"/>
    <a:srgbClr val="80008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6" d="100"/>
          <a:sy n="86" d="100"/>
        </p:scale>
        <p:origin x="427"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7/07/2019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4000">
              <a:schemeClr val="accent6">
                <a:lumMod val="50000"/>
              </a:schemeClr>
            </a:gs>
            <a:gs pos="0">
              <a:srgbClr val="92D050"/>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7/07/2019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OT Reading: </a:t>
            </a:r>
          </a:p>
          <a:p>
            <a:pPr>
              <a:lnSpc>
                <a:spcPct val="100000"/>
              </a:lnSpc>
              <a:spcBef>
                <a:spcPts val="0"/>
              </a:spcBef>
            </a:pPr>
            <a:r>
              <a:rPr lang="en-NZ" sz="4000" b="1" dirty="0" smtClean="0">
                <a:solidFill>
                  <a:schemeClr val="bg1"/>
                </a:solidFill>
              </a:rPr>
              <a:t>2 Kings 5:1 – 14 </a:t>
            </a: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10:1 – 11, 16 – 20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3 </a:t>
            </a:r>
            <a:r>
              <a:rPr lang="en-NZ" sz="3400" b="1" dirty="0">
                <a:solidFill>
                  <a:schemeClr val="bg1"/>
                </a:solidFill>
              </a:rPr>
              <a:t>Go! I am sending you like lambs </a:t>
            </a:r>
            <a:r>
              <a:rPr lang="en-NZ" sz="3400" b="1" dirty="0" smtClean="0">
                <a:solidFill>
                  <a:schemeClr val="bg1"/>
                </a:solidFill>
              </a:rPr>
              <a:t>among wolves</a:t>
            </a:r>
            <a:r>
              <a:rPr lang="en-NZ" sz="3400" b="1" dirty="0">
                <a:solidFill>
                  <a:schemeClr val="bg1"/>
                </a:solidFill>
              </a:rPr>
              <a:t>.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4 </a:t>
            </a:r>
            <a:r>
              <a:rPr lang="en-NZ" sz="3400" b="1" dirty="0">
                <a:solidFill>
                  <a:schemeClr val="bg1"/>
                </a:solidFill>
              </a:rPr>
              <a:t>Don't take a purse or a beggar's bag </a:t>
            </a:r>
            <a:r>
              <a:rPr lang="en-NZ" sz="3400" b="1" dirty="0" smtClean="0">
                <a:solidFill>
                  <a:schemeClr val="bg1"/>
                </a:solidFill>
              </a:rPr>
              <a:t>or shoes</a:t>
            </a:r>
            <a:r>
              <a:rPr lang="en-NZ" sz="3400" b="1" dirty="0">
                <a:solidFill>
                  <a:schemeClr val="bg1"/>
                </a:solidFill>
              </a:rPr>
              <a:t>;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don't </a:t>
            </a:r>
            <a:r>
              <a:rPr lang="en-NZ" sz="3400" b="1" dirty="0">
                <a:solidFill>
                  <a:schemeClr val="bg1"/>
                </a:solidFill>
              </a:rPr>
              <a:t>stop to greet anyone on the road. </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5 </a:t>
            </a:r>
            <a:r>
              <a:rPr lang="en-NZ" sz="3400" b="1" dirty="0">
                <a:solidFill>
                  <a:schemeClr val="bg1"/>
                </a:solidFill>
              </a:rPr>
              <a:t>Whenever you go into a house, first say, ‘Peace be with this house.’ 6 If someone who is peace-loving lives there, let your greeting of peace remain on that person; if not, take back your greeting of peace. </a:t>
            </a:r>
          </a:p>
        </p:txBody>
      </p:sp>
    </p:spTree>
    <p:extLst>
      <p:ext uri="{BB962C8B-B14F-4D97-AF65-F5344CB8AC3E}">
        <p14:creationId xmlns:p14="http://schemas.microsoft.com/office/powerpoint/2010/main" val="352807905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10:1 – 11, 16 – 20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7 </a:t>
            </a:r>
            <a:r>
              <a:rPr lang="en-NZ" sz="3400" b="1" dirty="0">
                <a:solidFill>
                  <a:schemeClr val="bg1"/>
                </a:solidFill>
              </a:rPr>
              <a:t>Stay in that same house, eating and drinking whatever they offer you, for workers should be given their pay. Don't move around from one house to another. </a:t>
            </a: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8 </a:t>
            </a:r>
            <a:r>
              <a:rPr lang="en-NZ" sz="3400" b="1" dirty="0">
                <a:solidFill>
                  <a:schemeClr val="bg1"/>
                </a:solidFill>
              </a:rPr>
              <a:t>Whenever you go into a town and are made welcome, </a:t>
            </a:r>
            <a:endParaRPr lang="en-NZ" sz="3400" b="1" dirty="0" smtClean="0">
              <a:solidFill>
                <a:schemeClr val="bg1"/>
              </a:solidFill>
            </a:endParaRPr>
          </a:p>
          <a:p>
            <a:pPr marL="914400" lvl="1" indent="-457200" algn="l">
              <a:lnSpc>
                <a:spcPct val="100000"/>
              </a:lnSpc>
              <a:spcBef>
                <a:spcPts val="0"/>
              </a:spcBef>
              <a:buFont typeface="Arial" panose="020B0604020202020204" pitchFamily="34" charset="0"/>
              <a:buChar char="•"/>
            </a:pPr>
            <a:r>
              <a:rPr lang="en-NZ" sz="3400" b="1" dirty="0" smtClean="0">
                <a:solidFill>
                  <a:schemeClr val="bg1"/>
                </a:solidFill>
              </a:rPr>
              <a:t>eat </a:t>
            </a:r>
            <a:r>
              <a:rPr lang="en-NZ" sz="3400" b="1" dirty="0">
                <a:solidFill>
                  <a:schemeClr val="bg1"/>
                </a:solidFill>
              </a:rPr>
              <a:t>what is set before you, 9 </a:t>
            </a:r>
            <a:endParaRPr lang="en-NZ" sz="3400" b="1" dirty="0" smtClean="0">
              <a:solidFill>
                <a:schemeClr val="bg1"/>
              </a:solidFill>
            </a:endParaRPr>
          </a:p>
          <a:p>
            <a:pPr marL="914400" lvl="1" indent="-457200" algn="l">
              <a:lnSpc>
                <a:spcPct val="100000"/>
              </a:lnSpc>
              <a:spcBef>
                <a:spcPts val="0"/>
              </a:spcBef>
              <a:buFont typeface="Arial" panose="020B0604020202020204" pitchFamily="34" charset="0"/>
              <a:buChar char="•"/>
            </a:pPr>
            <a:r>
              <a:rPr lang="en-NZ" sz="3400" b="1" dirty="0" smtClean="0">
                <a:solidFill>
                  <a:schemeClr val="bg1"/>
                </a:solidFill>
              </a:rPr>
              <a:t>heal </a:t>
            </a:r>
            <a:r>
              <a:rPr lang="en-NZ" sz="3400" b="1" dirty="0">
                <a:solidFill>
                  <a:schemeClr val="bg1"/>
                </a:solidFill>
              </a:rPr>
              <a:t>the sick in that town, and </a:t>
            </a:r>
            <a:endParaRPr lang="en-NZ" sz="3400" b="1" dirty="0" smtClean="0">
              <a:solidFill>
                <a:schemeClr val="bg1"/>
              </a:solidFill>
            </a:endParaRPr>
          </a:p>
          <a:p>
            <a:pPr marL="914400" lvl="1" indent="-457200" algn="l">
              <a:lnSpc>
                <a:spcPct val="100000"/>
              </a:lnSpc>
              <a:spcBef>
                <a:spcPts val="0"/>
              </a:spcBef>
              <a:buFont typeface="Arial" panose="020B0604020202020204" pitchFamily="34" charset="0"/>
              <a:buChar char="•"/>
            </a:pPr>
            <a:r>
              <a:rPr lang="en-NZ" sz="3400" b="1" dirty="0" smtClean="0">
                <a:solidFill>
                  <a:schemeClr val="bg1"/>
                </a:solidFill>
              </a:rPr>
              <a:t>say </a:t>
            </a:r>
            <a:r>
              <a:rPr lang="en-NZ" sz="3400" b="1" dirty="0">
                <a:solidFill>
                  <a:schemeClr val="bg1"/>
                </a:solidFill>
              </a:rPr>
              <a:t>to the people there, ‘The Kingdom of God has come near you.’ </a:t>
            </a:r>
            <a:endParaRPr lang="en-NZ" sz="3400" b="1" dirty="0" smtClean="0">
              <a:solidFill>
                <a:schemeClr val="bg1"/>
              </a:solidFill>
            </a:endParaRPr>
          </a:p>
        </p:txBody>
      </p:sp>
    </p:spTree>
    <p:extLst>
      <p:ext uri="{BB962C8B-B14F-4D97-AF65-F5344CB8AC3E}">
        <p14:creationId xmlns:p14="http://schemas.microsoft.com/office/powerpoint/2010/main" val="216612990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10:1 – 11, 16 – 20 </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10 </a:t>
            </a:r>
            <a:r>
              <a:rPr lang="en-NZ" sz="3400" b="1" dirty="0">
                <a:solidFill>
                  <a:schemeClr val="bg1"/>
                </a:solidFill>
              </a:rPr>
              <a:t>But whenever you go into a town and are not welcomed, go out in the streets and say, 11 ‘Even the dust from your town that sticks to our feet we wipe off against you. But remember that the Kingdom of God has come near you!’ </a:t>
            </a: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16 Jesus said to his disciples, “Whoever listens to you listens to me; whoever rejects you rejects me; and whoever rejects me rejects the one who sent me.”</a:t>
            </a:r>
            <a:endParaRPr lang="en-NZ" sz="3400" b="1" dirty="0">
              <a:solidFill>
                <a:schemeClr val="bg1"/>
              </a:solidFill>
            </a:endParaRPr>
          </a:p>
        </p:txBody>
      </p:sp>
    </p:spTree>
    <p:extLst>
      <p:ext uri="{BB962C8B-B14F-4D97-AF65-F5344CB8AC3E}">
        <p14:creationId xmlns:p14="http://schemas.microsoft.com/office/powerpoint/2010/main" val="272054840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10:1 – 11, 16 – 20 </a:t>
            </a:r>
          </a:p>
          <a:p>
            <a:pPr algn="l">
              <a:lnSpc>
                <a:spcPct val="100000"/>
              </a:lnSpc>
              <a:spcBef>
                <a:spcPts val="0"/>
              </a:spcBef>
            </a:pPr>
            <a:r>
              <a:rPr lang="en-NZ" sz="3400" b="1" dirty="0" smtClean="0">
                <a:solidFill>
                  <a:schemeClr val="bg1"/>
                </a:solidFill>
              </a:rPr>
              <a:t>17 </a:t>
            </a:r>
            <a:r>
              <a:rPr lang="en-NZ" sz="3400" b="1" dirty="0">
                <a:solidFill>
                  <a:schemeClr val="bg1"/>
                </a:solidFill>
              </a:rPr>
              <a:t>The </a:t>
            </a:r>
            <a:r>
              <a:rPr lang="en-NZ" sz="3400" b="1" dirty="0" smtClean="0">
                <a:solidFill>
                  <a:schemeClr val="bg1"/>
                </a:solidFill>
              </a:rPr>
              <a:t>seventy-two </a:t>
            </a:r>
            <a:r>
              <a:rPr lang="en-NZ" sz="3400" b="1" dirty="0">
                <a:solidFill>
                  <a:schemeClr val="bg1"/>
                </a:solidFill>
              </a:rPr>
              <a:t>men came back in great joy. “Lord,” they said, “even the demons obeyed us when we gave them a command in your name!”</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18 Jesus answered them, “I saw Satan fall like lightning from heaven. 19 Listen! I have given you authority, so that you can walk on snakes and scorpions and overcome all the power of the Enemy, and nothing will hurt you. 20 But don't be glad because the evil spirits obey you; rather be glad because your names are written in heaven.”</a:t>
            </a:r>
          </a:p>
        </p:txBody>
      </p:sp>
    </p:spTree>
    <p:extLst>
      <p:ext uri="{BB962C8B-B14F-4D97-AF65-F5344CB8AC3E}">
        <p14:creationId xmlns:p14="http://schemas.microsoft.com/office/powerpoint/2010/main" val="182977718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274438162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Silver Ferns have been sent</a:t>
            </a:r>
            <a:endParaRPr lang="en-NZ" sz="3400" b="1" dirty="0">
              <a:solidFill>
                <a:schemeClr val="bg1"/>
              </a:solidFill>
            </a:endParaRPr>
          </a:p>
        </p:txBody>
      </p:sp>
    </p:spTree>
    <p:extLst>
      <p:ext uri="{BB962C8B-B14F-4D97-AF65-F5344CB8AC3E}">
        <p14:creationId xmlns:p14="http://schemas.microsoft.com/office/powerpoint/2010/main" val="363613291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Silver Ferns have been sent – to play and win </a:t>
            </a:r>
            <a:endParaRPr lang="en-NZ" sz="3400" b="1" dirty="0">
              <a:solidFill>
                <a:schemeClr val="bg1"/>
              </a:solidFill>
            </a:endParaRPr>
          </a:p>
        </p:txBody>
      </p:sp>
    </p:spTree>
    <p:extLst>
      <p:ext uri="{BB962C8B-B14F-4D97-AF65-F5344CB8AC3E}">
        <p14:creationId xmlns:p14="http://schemas.microsoft.com/office/powerpoint/2010/main" val="305965398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Silver Ferns have been sent – to play and win </a:t>
            </a:r>
          </a:p>
          <a:p>
            <a:pPr marL="457200" indent="-457200" algn="l">
              <a:lnSpc>
                <a:spcPct val="100000"/>
              </a:lnSpc>
              <a:spcBef>
                <a:spcPts val="0"/>
              </a:spcBef>
              <a:buFont typeface="Arial" panose="020B0604020202020204" pitchFamily="34" charset="0"/>
              <a:buChar char="•"/>
            </a:pPr>
            <a:r>
              <a:rPr lang="en-NZ" sz="3400" b="1" dirty="0" err="1" smtClean="0">
                <a:solidFill>
                  <a:schemeClr val="bg1"/>
                </a:solidFill>
              </a:rPr>
              <a:t>Jaguares</a:t>
            </a:r>
            <a:r>
              <a:rPr lang="en-NZ" sz="3400" b="1" dirty="0" smtClean="0">
                <a:solidFill>
                  <a:schemeClr val="bg1"/>
                </a:solidFill>
              </a:rPr>
              <a:t> came – to win Super Rugby</a:t>
            </a:r>
          </a:p>
          <a:p>
            <a:pPr marL="457200" indent="-457200" algn="l">
              <a:lnSpc>
                <a:spcPct val="100000"/>
              </a:lnSpc>
              <a:spcBef>
                <a:spcPts val="0"/>
              </a:spcBef>
              <a:buFont typeface="Arial" panose="020B0604020202020204" pitchFamily="34" charset="0"/>
              <a:buChar char="•"/>
            </a:pPr>
            <a:endParaRPr lang="en-NZ" sz="3400" b="1" dirty="0">
              <a:solidFill>
                <a:schemeClr val="bg1"/>
              </a:solidFill>
            </a:endParaRPr>
          </a:p>
        </p:txBody>
      </p:sp>
    </p:spTree>
    <p:extLst>
      <p:ext uri="{BB962C8B-B14F-4D97-AF65-F5344CB8AC3E}">
        <p14:creationId xmlns:p14="http://schemas.microsoft.com/office/powerpoint/2010/main" val="396491152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Silver Ferns have been sent – to play and win </a:t>
            </a:r>
          </a:p>
          <a:p>
            <a:pPr marL="457200" indent="-457200" algn="l">
              <a:lnSpc>
                <a:spcPct val="100000"/>
              </a:lnSpc>
              <a:spcBef>
                <a:spcPts val="0"/>
              </a:spcBef>
              <a:buFont typeface="Arial" panose="020B0604020202020204" pitchFamily="34" charset="0"/>
              <a:buChar char="•"/>
            </a:pPr>
            <a:r>
              <a:rPr lang="en-NZ" sz="3400" b="1" dirty="0" err="1" smtClean="0">
                <a:solidFill>
                  <a:schemeClr val="bg1"/>
                </a:solidFill>
              </a:rPr>
              <a:t>Jaguares</a:t>
            </a:r>
            <a:r>
              <a:rPr lang="en-NZ" sz="3400" b="1" dirty="0" smtClean="0">
                <a:solidFill>
                  <a:schemeClr val="bg1"/>
                </a:solidFill>
              </a:rPr>
              <a:t> came – to win Super Rugby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All Blacks will be send</a:t>
            </a:r>
            <a:endParaRPr lang="en-NZ" sz="3400" b="1" dirty="0">
              <a:solidFill>
                <a:schemeClr val="bg1"/>
              </a:solidFill>
            </a:endParaRPr>
          </a:p>
        </p:txBody>
      </p:sp>
    </p:spTree>
    <p:extLst>
      <p:ext uri="{BB962C8B-B14F-4D97-AF65-F5344CB8AC3E}">
        <p14:creationId xmlns:p14="http://schemas.microsoft.com/office/powerpoint/2010/main" val="233874948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Silver Ferns have been sent – to play and win </a:t>
            </a:r>
          </a:p>
          <a:p>
            <a:pPr marL="457200" indent="-457200" algn="l">
              <a:lnSpc>
                <a:spcPct val="100000"/>
              </a:lnSpc>
              <a:spcBef>
                <a:spcPts val="0"/>
              </a:spcBef>
              <a:buFont typeface="Arial" panose="020B0604020202020204" pitchFamily="34" charset="0"/>
              <a:buChar char="•"/>
            </a:pPr>
            <a:r>
              <a:rPr lang="en-NZ" sz="3400" b="1" dirty="0" err="1" smtClean="0">
                <a:solidFill>
                  <a:schemeClr val="bg1"/>
                </a:solidFill>
              </a:rPr>
              <a:t>Jaguares</a:t>
            </a:r>
            <a:r>
              <a:rPr lang="en-NZ" sz="3400" b="1" dirty="0" smtClean="0">
                <a:solidFill>
                  <a:schemeClr val="bg1"/>
                </a:solidFill>
              </a:rPr>
              <a:t> came – to win Super Rugby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All Blacks will be send – to win World Cup</a:t>
            </a:r>
            <a:endParaRPr lang="en-NZ" sz="3400" b="1" dirty="0">
              <a:solidFill>
                <a:schemeClr val="bg1"/>
              </a:solidFill>
            </a:endParaRPr>
          </a:p>
        </p:txBody>
      </p:sp>
    </p:spTree>
    <p:extLst>
      <p:ext uri="{BB962C8B-B14F-4D97-AF65-F5344CB8AC3E}">
        <p14:creationId xmlns:p14="http://schemas.microsoft.com/office/powerpoint/2010/main" val="65852171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2 Kings 5:1 – 14 </a:t>
            </a:r>
          </a:p>
          <a:p>
            <a:pPr algn="l">
              <a:lnSpc>
                <a:spcPct val="100000"/>
              </a:lnSpc>
              <a:spcBef>
                <a:spcPts val="0"/>
              </a:spcBef>
            </a:pPr>
            <a:r>
              <a:rPr lang="en-NZ" sz="3400" b="1" dirty="0" smtClean="0">
                <a:solidFill>
                  <a:schemeClr val="bg1"/>
                </a:solidFill>
              </a:rPr>
              <a:t>1 </a:t>
            </a:r>
            <a:r>
              <a:rPr lang="en-NZ" sz="3400" b="1" dirty="0" err="1" smtClean="0">
                <a:solidFill>
                  <a:schemeClr val="bg1"/>
                </a:solidFill>
              </a:rPr>
              <a:t>Naaman</a:t>
            </a:r>
            <a:r>
              <a:rPr lang="en-NZ" sz="3400" b="1" dirty="0">
                <a:solidFill>
                  <a:schemeClr val="bg1"/>
                </a:solidFill>
              </a:rPr>
              <a:t>, the commander of the Syrian army, was highly respected and esteemed by the king of Syria, because through </a:t>
            </a:r>
            <a:r>
              <a:rPr lang="en-NZ" sz="3400" b="1" dirty="0" err="1">
                <a:solidFill>
                  <a:schemeClr val="bg1"/>
                </a:solidFill>
              </a:rPr>
              <a:t>Naaman</a:t>
            </a:r>
            <a:r>
              <a:rPr lang="en-NZ" sz="3400" b="1" dirty="0">
                <a:solidFill>
                  <a:schemeClr val="bg1"/>
                </a:solidFill>
              </a:rPr>
              <a:t> the Lord had given victory to the Syrian forces. He was a great soldier, but he suffered from a dreaded skin disease. </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2 </a:t>
            </a:r>
            <a:r>
              <a:rPr lang="en-NZ" sz="3400" b="1" dirty="0">
                <a:solidFill>
                  <a:schemeClr val="bg1"/>
                </a:solidFill>
              </a:rPr>
              <a:t>In one of their raids against Israel, the Syrians had carried off a little Israelite girl, who became a servant of </a:t>
            </a:r>
            <a:r>
              <a:rPr lang="en-NZ" sz="3400" b="1" dirty="0" err="1">
                <a:solidFill>
                  <a:schemeClr val="bg1"/>
                </a:solidFill>
              </a:rPr>
              <a:t>Naaman's</a:t>
            </a:r>
            <a:r>
              <a:rPr lang="en-NZ" sz="3400" b="1" dirty="0">
                <a:solidFill>
                  <a:schemeClr val="bg1"/>
                </a:solidFill>
              </a:rPr>
              <a:t> wife. </a:t>
            </a:r>
            <a:endParaRPr lang="en-NZ" sz="3400" b="1" dirty="0" smtClean="0">
              <a:solidFill>
                <a:schemeClr val="bg1"/>
              </a:solidFill>
            </a:endParaRPr>
          </a:p>
        </p:txBody>
      </p:sp>
    </p:spTree>
    <p:extLst>
      <p:ext uri="{BB962C8B-B14F-4D97-AF65-F5344CB8AC3E}">
        <p14:creationId xmlns:p14="http://schemas.microsoft.com/office/powerpoint/2010/main" val="308960664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Silver Ferns have been sent – to play and win </a:t>
            </a:r>
          </a:p>
          <a:p>
            <a:pPr marL="457200" indent="-457200" algn="l">
              <a:lnSpc>
                <a:spcPct val="100000"/>
              </a:lnSpc>
              <a:spcBef>
                <a:spcPts val="0"/>
              </a:spcBef>
              <a:buFont typeface="Arial" panose="020B0604020202020204" pitchFamily="34" charset="0"/>
              <a:buChar char="•"/>
            </a:pPr>
            <a:r>
              <a:rPr lang="en-NZ" sz="3400" b="1" dirty="0" err="1" smtClean="0">
                <a:solidFill>
                  <a:schemeClr val="bg1"/>
                </a:solidFill>
              </a:rPr>
              <a:t>Jaguares</a:t>
            </a:r>
            <a:r>
              <a:rPr lang="en-NZ" sz="3400" b="1" dirty="0" smtClean="0">
                <a:solidFill>
                  <a:schemeClr val="bg1"/>
                </a:solidFill>
              </a:rPr>
              <a:t> came – to win Super Rugby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All Blacks will be send – to win World Cup</a:t>
            </a:r>
          </a:p>
          <a:p>
            <a:pPr marL="457200" indent="-457200" algn="l">
              <a:lnSpc>
                <a:spcPct val="100000"/>
              </a:lnSpc>
              <a:spcBef>
                <a:spcPts val="0"/>
              </a:spcBef>
              <a:buFont typeface="Arial" panose="020B0604020202020204" pitchFamily="34" charset="0"/>
              <a:buChar char="•"/>
            </a:pP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Gospel:</a:t>
            </a:r>
            <a:endParaRPr lang="en-NZ" sz="3400" b="1" dirty="0">
              <a:solidFill>
                <a:schemeClr val="bg1"/>
              </a:solidFill>
            </a:endParaRPr>
          </a:p>
        </p:txBody>
      </p:sp>
    </p:spTree>
    <p:extLst>
      <p:ext uri="{BB962C8B-B14F-4D97-AF65-F5344CB8AC3E}">
        <p14:creationId xmlns:p14="http://schemas.microsoft.com/office/powerpoint/2010/main" val="139616849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marL="457200" indent="-457200" algn="l">
              <a:lnSpc>
                <a:spcPct val="100000"/>
              </a:lnSpc>
              <a:spcBef>
                <a:spcPts val="0"/>
              </a:spcBef>
              <a:buFont typeface="Arial" panose="020B0604020202020204" pitchFamily="34" charset="0"/>
              <a:buChar char="•"/>
            </a:pPr>
            <a:endParaRPr lang="en-NZ" sz="3400" b="1" dirty="0" smtClean="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Silver Ferns have been sent – to play and win </a:t>
            </a:r>
          </a:p>
          <a:p>
            <a:pPr marL="457200" indent="-457200" algn="l">
              <a:lnSpc>
                <a:spcPct val="100000"/>
              </a:lnSpc>
              <a:spcBef>
                <a:spcPts val="0"/>
              </a:spcBef>
              <a:buFont typeface="Arial" panose="020B0604020202020204" pitchFamily="34" charset="0"/>
              <a:buChar char="•"/>
            </a:pPr>
            <a:r>
              <a:rPr lang="en-NZ" sz="3400" b="1" dirty="0" err="1" smtClean="0">
                <a:solidFill>
                  <a:schemeClr val="bg1"/>
                </a:solidFill>
              </a:rPr>
              <a:t>Jaguares</a:t>
            </a:r>
            <a:r>
              <a:rPr lang="en-NZ" sz="3400" b="1" dirty="0" smtClean="0">
                <a:solidFill>
                  <a:schemeClr val="bg1"/>
                </a:solidFill>
              </a:rPr>
              <a:t> came – to win Super Rugby</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All Blacks will be send – to win World Cup</a:t>
            </a:r>
          </a:p>
          <a:p>
            <a:pPr marL="457200" indent="-457200" algn="l">
              <a:lnSpc>
                <a:spcPct val="100000"/>
              </a:lnSpc>
              <a:spcBef>
                <a:spcPts val="0"/>
              </a:spcBef>
              <a:buFont typeface="Arial" panose="020B0604020202020204" pitchFamily="34" charset="0"/>
              <a:buChar char="•"/>
            </a:pP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Gospel:</a:t>
            </a:r>
          </a:p>
          <a:p>
            <a:pPr marL="914400" lvl="1" indent="-457200" algn="l">
              <a:lnSpc>
                <a:spcPct val="100000"/>
              </a:lnSpc>
              <a:spcBef>
                <a:spcPts val="0"/>
              </a:spcBef>
              <a:buFont typeface="Arial" panose="020B0604020202020204" pitchFamily="34" charset="0"/>
              <a:buChar char="•"/>
            </a:pPr>
            <a:r>
              <a:rPr lang="en-NZ" sz="3400" b="1" dirty="0" smtClean="0">
                <a:solidFill>
                  <a:schemeClr val="bg1"/>
                </a:solidFill>
              </a:rPr>
              <a:t>Jesus send the 72 to prepare people for when Jesus arrives</a:t>
            </a:r>
            <a:endParaRPr lang="en-NZ" sz="3400" b="1" dirty="0">
              <a:solidFill>
                <a:schemeClr val="bg1"/>
              </a:solidFill>
            </a:endParaRPr>
          </a:p>
        </p:txBody>
      </p:sp>
    </p:spTree>
    <p:extLst>
      <p:ext uri="{BB962C8B-B14F-4D97-AF65-F5344CB8AC3E}">
        <p14:creationId xmlns:p14="http://schemas.microsoft.com/office/powerpoint/2010/main" val="11407951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3726024269"/>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u="sng" dirty="0">
                <a:solidFill>
                  <a:srgbClr val="FFFF00"/>
                </a:solidFill>
              </a:rPr>
              <a:t>Go</a:t>
            </a:r>
            <a:r>
              <a:rPr lang="en-NZ" sz="3400" b="1" i="1" dirty="0">
                <a:solidFill>
                  <a:srgbClr val="FFFF00"/>
                </a:solidFill>
              </a:rPr>
              <a:t>! I am sending you out like lambs among wolves</a:t>
            </a:r>
            <a:r>
              <a:rPr lang="en-NZ" sz="3400" b="1" i="1" dirty="0" smtClean="0">
                <a:solidFill>
                  <a:srgbClr val="FFFF00"/>
                </a:solidFill>
              </a:rPr>
              <a:t>.</a:t>
            </a:r>
          </a:p>
        </p:txBody>
      </p:sp>
    </p:spTree>
    <p:extLst>
      <p:ext uri="{BB962C8B-B14F-4D97-AF65-F5344CB8AC3E}">
        <p14:creationId xmlns:p14="http://schemas.microsoft.com/office/powerpoint/2010/main" val="290009471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u="sng" dirty="0">
                <a:solidFill>
                  <a:srgbClr val="FFFF00"/>
                </a:solidFill>
              </a:rPr>
              <a:t>Go</a:t>
            </a:r>
            <a:r>
              <a:rPr lang="en-NZ" sz="3400" b="1" i="1" dirty="0">
                <a:solidFill>
                  <a:srgbClr val="FFFF00"/>
                </a:solidFill>
              </a:rPr>
              <a:t>! I am sending you out like lambs among wolves</a:t>
            </a:r>
            <a:r>
              <a:rPr lang="en-NZ" sz="3400" b="1" i="1" dirty="0" smtClean="0">
                <a:solidFill>
                  <a:srgbClr val="FFFF00"/>
                </a:solidFill>
              </a:rPr>
              <a:t>.</a:t>
            </a:r>
          </a:p>
        </p:txBody>
      </p:sp>
    </p:spTree>
    <p:extLst>
      <p:ext uri="{BB962C8B-B14F-4D97-AF65-F5344CB8AC3E}">
        <p14:creationId xmlns:p14="http://schemas.microsoft.com/office/powerpoint/2010/main" val="3941777330"/>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algn="l">
              <a:lnSpc>
                <a:spcPct val="100000"/>
              </a:lnSpc>
              <a:spcBef>
                <a:spcPts val="0"/>
              </a:spcBef>
            </a:pPr>
            <a:r>
              <a:rPr lang="en-NZ" sz="3400" b="1" dirty="0" smtClean="0">
                <a:solidFill>
                  <a:schemeClr val="bg1"/>
                </a:solidFill>
              </a:rPr>
              <a:t>	- leave your comfort zone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u="sng" dirty="0">
                <a:solidFill>
                  <a:srgbClr val="FFFF00"/>
                </a:solidFill>
              </a:rPr>
              <a:t>Go</a:t>
            </a:r>
            <a:r>
              <a:rPr lang="en-NZ" sz="3400" b="1" i="1" dirty="0">
                <a:solidFill>
                  <a:srgbClr val="FFFF00"/>
                </a:solidFill>
              </a:rPr>
              <a:t>! I am sending you out like lambs among wolves</a:t>
            </a:r>
            <a:r>
              <a:rPr lang="en-NZ" sz="3400" b="1" i="1" dirty="0" smtClean="0">
                <a:solidFill>
                  <a:srgbClr val="FFFF00"/>
                </a:solidFill>
              </a:rPr>
              <a:t>.</a:t>
            </a:r>
          </a:p>
        </p:txBody>
      </p:sp>
    </p:spTree>
    <p:extLst>
      <p:ext uri="{BB962C8B-B14F-4D97-AF65-F5344CB8AC3E}">
        <p14:creationId xmlns:p14="http://schemas.microsoft.com/office/powerpoint/2010/main" val="89089777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algn="l">
              <a:lnSpc>
                <a:spcPct val="100000"/>
              </a:lnSpc>
              <a:spcBef>
                <a:spcPts val="0"/>
              </a:spcBef>
            </a:pPr>
            <a:r>
              <a:rPr lang="en-NZ" sz="3400" b="1" dirty="0" smtClean="0">
                <a:solidFill>
                  <a:schemeClr val="bg1"/>
                </a:solidFill>
              </a:rPr>
              <a:t>	- leave your comfort zone </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u="sng" dirty="0">
                <a:solidFill>
                  <a:srgbClr val="FFFF00"/>
                </a:solidFill>
              </a:rPr>
              <a:t>Go</a:t>
            </a:r>
            <a:r>
              <a:rPr lang="en-NZ" sz="3400" b="1" i="1" dirty="0">
                <a:solidFill>
                  <a:srgbClr val="FFFF00"/>
                </a:solidFill>
              </a:rPr>
              <a:t>! I am sending you out </a:t>
            </a:r>
            <a:r>
              <a:rPr lang="en-NZ" sz="3400" b="1" i="1" u="sng" dirty="0">
                <a:solidFill>
                  <a:srgbClr val="FFFF00"/>
                </a:solidFill>
              </a:rPr>
              <a:t>like lambs among wolves</a:t>
            </a:r>
            <a:r>
              <a:rPr lang="en-NZ" sz="3400" b="1" i="1" dirty="0" smtClean="0">
                <a:solidFill>
                  <a:srgbClr val="FFFF00"/>
                </a:solidFill>
              </a:rPr>
              <a:t>.</a:t>
            </a:r>
          </a:p>
        </p:txBody>
      </p:sp>
    </p:spTree>
    <p:extLst>
      <p:ext uri="{BB962C8B-B14F-4D97-AF65-F5344CB8AC3E}">
        <p14:creationId xmlns:p14="http://schemas.microsoft.com/office/powerpoint/2010/main" val="226885172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algn="l">
              <a:lnSpc>
                <a:spcPct val="100000"/>
              </a:lnSpc>
              <a:spcBef>
                <a:spcPts val="0"/>
              </a:spcBef>
            </a:pPr>
            <a:r>
              <a:rPr lang="en-NZ" sz="3400" b="1" dirty="0" smtClean="0">
                <a:solidFill>
                  <a:schemeClr val="bg1"/>
                </a:solidFill>
              </a:rPr>
              <a:t>	- leave your comfort zone </a:t>
            </a:r>
            <a:endParaRPr lang="en-NZ" sz="3400" b="1" dirty="0">
              <a:solidFill>
                <a:schemeClr val="bg1"/>
              </a:solidFill>
            </a:endParaRPr>
          </a:p>
          <a:p>
            <a:pPr algn="l">
              <a:lnSpc>
                <a:spcPct val="100000"/>
              </a:lnSpc>
              <a:spcBef>
                <a:spcPts val="0"/>
              </a:spcBef>
            </a:pPr>
            <a:r>
              <a:rPr lang="en-NZ" sz="3400" b="1" dirty="0" smtClean="0">
                <a:solidFill>
                  <a:schemeClr val="bg1"/>
                </a:solidFill>
              </a:rPr>
              <a:t>	- there will be danger, risks, opposition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u="sng" dirty="0">
                <a:solidFill>
                  <a:srgbClr val="FFFF00"/>
                </a:solidFill>
              </a:rPr>
              <a:t>Go</a:t>
            </a:r>
            <a:r>
              <a:rPr lang="en-NZ" sz="3400" b="1" i="1" dirty="0">
                <a:solidFill>
                  <a:srgbClr val="FFFF00"/>
                </a:solidFill>
              </a:rPr>
              <a:t>! I am sending you out </a:t>
            </a:r>
            <a:r>
              <a:rPr lang="en-NZ" sz="3400" b="1" i="1" u="sng" dirty="0">
                <a:solidFill>
                  <a:srgbClr val="FFFF00"/>
                </a:solidFill>
              </a:rPr>
              <a:t>like lambs among wolves</a:t>
            </a:r>
            <a:r>
              <a:rPr lang="en-NZ" sz="3400" b="1" i="1" dirty="0" smtClean="0">
                <a:solidFill>
                  <a:srgbClr val="FFFF00"/>
                </a:solidFill>
              </a:rPr>
              <a:t>.</a:t>
            </a:r>
          </a:p>
        </p:txBody>
      </p:sp>
    </p:spTree>
    <p:extLst>
      <p:ext uri="{BB962C8B-B14F-4D97-AF65-F5344CB8AC3E}">
        <p14:creationId xmlns:p14="http://schemas.microsoft.com/office/powerpoint/2010/main" val="2700913847"/>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algn="l">
              <a:lnSpc>
                <a:spcPct val="100000"/>
              </a:lnSpc>
              <a:spcBef>
                <a:spcPts val="0"/>
              </a:spcBef>
            </a:pPr>
            <a:r>
              <a:rPr lang="en-NZ" sz="3400" b="1" dirty="0" smtClean="0">
                <a:solidFill>
                  <a:schemeClr val="bg1"/>
                </a:solidFill>
              </a:rPr>
              <a:t>	- leave your comfort zone </a:t>
            </a:r>
            <a:endParaRPr lang="en-NZ" sz="3400" b="1" dirty="0">
              <a:solidFill>
                <a:schemeClr val="bg1"/>
              </a:solidFill>
            </a:endParaRPr>
          </a:p>
          <a:p>
            <a:pPr algn="l">
              <a:lnSpc>
                <a:spcPct val="100000"/>
              </a:lnSpc>
              <a:spcBef>
                <a:spcPts val="0"/>
              </a:spcBef>
            </a:pPr>
            <a:r>
              <a:rPr lang="en-NZ" sz="3400" b="1" dirty="0" smtClean="0">
                <a:solidFill>
                  <a:schemeClr val="bg1"/>
                </a:solidFill>
              </a:rPr>
              <a:t>	- there will be danger, risks, opposition </a:t>
            </a:r>
          </a:p>
          <a:p>
            <a:pPr algn="l">
              <a:lnSpc>
                <a:spcPct val="100000"/>
              </a:lnSpc>
              <a:spcBef>
                <a:spcPts val="0"/>
              </a:spcBef>
            </a:pPr>
            <a:r>
              <a:rPr lang="en-NZ" sz="3400" b="1" dirty="0" smtClean="0">
                <a:solidFill>
                  <a:schemeClr val="bg1"/>
                </a:solidFill>
              </a:rPr>
              <a:t>	- lambs must be careful</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V3 </a:t>
            </a:r>
            <a:r>
              <a:rPr lang="en-NZ" sz="3400" b="1" i="1" u="sng" dirty="0">
                <a:solidFill>
                  <a:srgbClr val="FFFF00"/>
                </a:solidFill>
              </a:rPr>
              <a:t>Go</a:t>
            </a:r>
            <a:r>
              <a:rPr lang="en-NZ" sz="3400" b="1" i="1" dirty="0">
                <a:solidFill>
                  <a:srgbClr val="FFFF00"/>
                </a:solidFill>
              </a:rPr>
              <a:t>! I am sending you out </a:t>
            </a:r>
            <a:r>
              <a:rPr lang="en-NZ" sz="3400" b="1" i="1" u="sng" dirty="0">
                <a:solidFill>
                  <a:srgbClr val="FFFF00"/>
                </a:solidFill>
              </a:rPr>
              <a:t>like lambs among wolves</a:t>
            </a:r>
            <a:r>
              <a:rPr lang="en-NZ" sz="3400" b="1" i="1" dirty="0" smtClean="0">
                <a:solidFill>
                  <a:srgbClr val="FFFF00"/>
                </a:solidFill>
              </a:rPr>
              <a:t>.</a:t>
            </a:r>
          </a:p>
        </p:txBody>
      </p:sp>
    </p:spTree>
    <p:extLst>
      <p:ext uri="{BB962C8B-B14F-4D97-AF65-F5344CB8AC3E}">
        <p14:creationId xmlns:p14="http://schemas.microsoft.com/office/powerpoint/2010/main" val="164763779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algn="l">
              <a:lnSpc>
                <a:spcPct val="100000"/>
              </a:lnSpc>
              <a:spcBef>
                <a:spcPts val="0"/>
              </a:spcBef>
            </a:pPr>
            <a:r>
              <a:rPr lang="en-NZ" sz="3400" b="1" dirty="0" smtClean="0">
                <a:solidFill>
                  <a:schemeClr val="bg1"/>
                </a:solidFill>
              </a:rPr>
              <a:t>	- leave your comfort zone </a:t>
            </a:r>
            <a:endParaRPr lang="en-NZ" sz="3400" b="1" dirty="0">
              <a:solidFill>
                <a:schemeClr val="bg1"/>
              </a:solidFill>
            </a:endParaRPr>
          </a:p>
          <a:p>
            <a:pPr algn="l">
              <a:lnSpc>
                <a:spcPct val="100000"/>
              </a:lnSpc>
              <a:spcBef>
                <a:spcPts val="0"/>
              </a:spcBef>
            </a:pPr>
            <a:r>
              <a:rPr lang="en-NZ" sz="3400" b="1" dirty="0" smtClean="0">
                <a:solidFill>
                  <a:schemeClr val="bg1"/>
                </a:solidFill>
              </a:rPr>
              <a:t>	- there will be danger, risks, opposition </a:t>
            </a:r>
          </a:p>
          <a:p>
            <a:pPr algn="l">
              <a:lnSpc>
                <a:spcPct val="100000"/>
              </a:lnSpc>
              <a:spcBef>
                <a:spcPts val="0"/>
              </a:spcBef>
            </a:pPr>
            <a:r>
              <a:rPr lang="en-NZ" sz="3400" b="1" dirty="0" smtClean="0">
                <a:solidFill>
                  <a:schemeClr val="bg1"/>
                </a:solidFill>
              </a:rPr>
              <a:t>	- lambs must be careful</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Do not take a purse or bag or sandals; and do not greet anyone on the road</a:t>
            </a:r>
            <a:endParaRPr lang="en-NZ" sz="3400" b="1" i="1" dirty="0" smtClean="0">
              <a:solidFill>
                <a:srgbClr val="FFFF00"/>
              </a:solidFill>
            </a:endParaRPr>
          </a:p>
        </p:txBody>
      </p:sp>
    </p:spTree>
    <p:extLst>
      <p:ext uri="{BB962C8B-B14F-4D97-AF65-F5344CB8AC3E}">
        <p14:creationId xmlns:p14="http://schemas.microsoft.com/office/powerpoint/2010/main" val="104154831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2 Kings 5:1 – 14 </a:t>
            </a:r>
          </a:p>
          <a:p>
            <a:pPr algn="l">
              <a:lnSpc>
                <a:spcPct val="100000"/>
              </a:lnSpc>
              <a:spcBef>
                <a:spcPts val="0"/>
              </a:spcBef>
            </a:pPr>
            <a:r>
              <a:rPr lang="en-NZ" sz="3400" b="1" dirty="0" smtClean="0">
                <a:solidFill>
                  <a:schemeClr val="bg1"/>
                </a:solidFill>
              </a:rPr>
              <a:t>3 </a:t>
            </a:r>
            <a:r>
              <a:rPr lang="en-NZ" sz="3400" b="1" dirty="0">
                <a:solidFill>
                  <a:schemeClr val="bg1"/>
                </a:solidFill>
              </a:rPr>
              <a:t>One day she said to her mistress, “I wish that my master could go to the prophet who lives in Samaria! He would cure him of his disease.” 4 When </a:t>
            </a:r>
            <a:r>
              <a:rPr lang="en-NZ" sz="3400" b="1" dirty="0" err="1">
                <a:solidFill>
                  <a:schemeClr val="bg1"/>
                </a:solidFill>
              </a:rPr>
              <a:t>Naaman</a:t>
            </a:r>
            <a:r>
              <a:rPr lang="en-NZ" sz="3400" b="1" dirty="0">
                <a:solidFill>
                  <a:schemeClr val="bg1"/>
                </a:solidFill>
              </a:rPr>
              <a:t> heard of this, he went to the king and told him what the girl had said. 5 The king said, “Go to the king of Israel and take this letter to him.”</a:t>
            </a:r>
          </a:p>
          <a:p>
            <a:pPr algn="l">
              <a:lnSpc>
                <a:spcPct val="100000"/>
              </a:lnSpc>
              <a:spcBef>
                <a:spcPts val="0"/>
              </a:spcBef>
            </a:pPr>
            <a:r>
              <a:rPr lang="en-NZ" sz="3400" b="1" dirty="0" smtClean="0">
                <a:solidFill>
                  <a:schemeClr val="bg1"/>
                </a:solidFill>
              </a:rPr>
              <a:t>So </a:t>
            </a:r>
            <a:r>
              <a:rPr lang="en-NZ" sz="3400" b="1" dirty="0" err="1">
                <a:solidFill>
                  <a:schemeClr val="bg1"/>
                </a:solidFill>
              </a:rPr>
              <a:t>Naaman</a:t>
            </a:r>
            <a:r>
              <a:rPr lang="en-NZ" sz="3400" b="1" dirty="0">
                <a:solidFill>
                  <a:schemeClr val="bg1"/>
                </a:solidFill>
              </a:rPr>
              <a:t> set out, taking thirty thousand pieces of silver, six thousand pieces of gold, and ten changes of fine clothes. </a:t>
            </a:r>
            <a:endParaRPr lang="en-NZ" sz="3400" b="1" dirty="0" smtClean="0">
              <a:solidFill>
                <a:schemeClr val="bg1"/>
              </a:solidFill>
            </a:endParaRPr>
          </a:p>
        </p:txBody>
      </p:sp>
    </p:spTree>
    <p:extLst>
      <p:ext uri="{BB962C8B-B14F-4D97-AF65-F5344CB8AC3E}">
        <p14:creationId xmlns:p14="http://schemas.microsoft.com/office/powerpoint/2010/main" val="247502464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algn="l">
              <a:lnSpc>
                <a:spcPct val="100000"/>
              </a:lnSpc>
              <a:spcBef>
                <a:spcPts val="0"/>
              </a:spcBef>
            </a:pPr>
            <a:r>
              <a:rPr lang="en-NZ" sz="3400" b="1" dirty="0" smtClean="0">
                <a:solidFill>
                  <a:schemeClr val="bg1"/>
                </a:solidFill>
              </a:rPr>
              <a:t>	- leave your comfort zone </a:t>
            </a:r>
            <a:endParaRPr lang="en-NZ" sz="3400" b="1" dirty="0">
              <a:solidFill>
                <a:schemeClr val="bg1"/>
              </a:solidFill>
            </a:endParaRPr>
          </a:p>
          <a:p>
            <a:pPr algn="l">
              <a:lnSpc>
                <a:spcPct val="100000"/>
              </a:lnSpc>
              <a:spcBef>
                <a:spcPts val="0"/>
              </a:spcBef>
            </a:pPr>
            <a:r>
              <a:rPr lang="en-NZ" sz="3400" b="1" dirty="0" smtClean="0">
                <a:solidFill>
                  <a:schemeClr val="bg1"/>
                </a:solidFill>
              </a:rPr>
              <a:t>	- there will be danger, risks, opposition </a:t>
            </a:r>
          </a:p>
          <a:p>
            <a:pPr algn="l">
              <a:lnSpc>
                <a:spcPct val="100000"/>
              </a:lnSpc>
              <a:spcBef>
                <a:spcPts val="0"/>
              </a:spcBef>
            </a:pPr>
            <a:r>
              <a:rPr lang="en-NZ" sz="3400" b="1" dirty="0" smtClean="0">
                <a:solidFill>
                  <a:schemeClr val="bg1"/>
                </a:solidFill>
              </a:rPr>
              <a:t>	- lambs must be careful</a:t>
            </a:r>
            <a:endParaRPr lang="en-NZ" sz="3400" b="1" dirty="0">
              <a:solidFill>
                <a:schemeClr val="bg1"/>
              </a:solidFill>
            </a:endParaRPr>
          </a:p>
          <a:p>
            <a:pPr algn="l">
              <a:lnSpc>
                <a:spcPct val="100000"/>
              </a:lnSpc>
              <a:spcBef>
                <a:spcPts val="0"/>
              </a:spcBef>
            </a:pPr>
            <a:r>
              <a:rPr lang="en-NZ" sz="3400" b="1" dirty="0" smtClean="0">
                <a:solidFill>
                  <a:schemeClr val="bg1"/>
                </a:solidFill>
              </a:rPr>
              <a:t>	- mission is urgent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Do not take a purse or bag or sandals; and do not greet anyone on the road</a:t>
            </a:r>
            <a:endParaRPr lang="en-NZ" sz="3400" b="1" i="1" dirty="0" smtClean="0">
              <a:solidFill>
                <a:srgbClr val="FFFF00"/>
              </a:solidFill>
            </a:endParaRPr>
          </a:p>
        </p:txBody>
      </p:sp>
    </p:spTree>
    <p:extLst>
      <p:ext uri="{BB962C8B-B14F-4D97-AF65-F5344CB8AC3E}">
        <p14:creationId xmlns:p14="http://schemas.microsoft.com/office/powerpoint/2010/main" val="318505082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algn="l">
              <a:lnSpc>
                <a:spcPct val="100000"/>
              </a:lnSpc>
              <a:spcBef>
                <a:spcPts val="0"/>
              </a:spcBef>
            </a:pPr>
            <a:r>
              <a:rPr lang="en-NZ" sz="3400" b="1" dirty="0" smtClean="0">
                <a:solidFill>
                  <a:schemeClr val="bg1"/>
                </a:solidFill>
              </a:rPr>
              <a:t>	- leave your comfort zone </a:t>
            </a:r>
            <a:endParaRPr lang="en-NZ" sz="3400" b="1" dirty="0">
              <a:solidFill>
                <a:schemeClr val="bg1"/>
              </a:solidFill>
            </a:endParaRPr>
          </a:p>
          <a:p>
            <a:pPr algn="l">
              <a:lnSpc>
                <a:spcPct val="100000"/>
              </a:lnSpc>
              <a:spcBef>
                <a:spcPts val="0"/>
              </a:spcBef>
            </a:pPr>
            <a:r>
              <a:rPr lang="en-NZ" sz="3400" b="1" dirty="0" smtClean="0">
                <a:solidFill>
                  <a:schemeClr val="bg1"/>
                </a:solidFill>
              </a:rPr>
              <a:t>	- there will be danger, risks, opposition </a:t>
            </a:r>
          </a:p>
          <a:p>
            <a:pPr algn="l">
              <a:lnSpc>
                <a:spcPct val="100000"/>
              </a:lnSpc>
              <a:spcBef>
                <a:spcPts val="0"/>
              </a:spcBef>
            </a:pPr>
            <a:r>
              <a:rPr lang="en-NZ" sz="3400" b="1" dirty="0" smtClean="0">
                <a:solidFill>
                  <a:schemeClr val="bg1"/>
                </a:solidFill>
              </a:rPr>
              <a:t>	- lambs must be careful</a:t>
            </a:r>
            <a:endParaRPr lang="en-NZ" sz="3400" b="1" dirty="0">
              <a:solidFill>
                <a:schemeClr val="bg1"/>
              </a:solidFill>
            </a:endParaRPr>
          </a:p>
          <a:p>
            <a:pPr algn="l">
              <a:lnSpc>
                <a:spcPct val="100000"/>
              </a:lnSpc>
              <a:spcBef>
                <a:spcPts val="0"/>
              </a:spcBef>
            </a:pPr>
            <a:r>
              <a:rPr lang="en-NZ" sz="3400" b="1" dirty="0" smtClean="0">
                <a:solidFill>
                  <a:schemeClr val="bg1"/>
                </a:solidFill>
              </a:rPr>
              <a:t>	- mission is urgent</a:t>
            </a:r>
          </a:p>
          <a:p>
            <a:pPr algn="l">
              <a:lnSpc>
                <a:spcPct val="100000"/>
              </a:lnSpc>
              <a:spcBef>
                <a:spcPts val="0"/>
              </a:spcBef>
            </a:pPr>
            <a:r>
              <a:rPr lang="en-NZ" sz="3400" b="1" dirty="0" smtClean="0">
                <a:solidFill>
                  <a:schemeClr val="bg1"/>
                </a:solidFill>
              </a:rPr>
              <a:t>	- purse and bag will be a distraction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Do not take a purse or bag or sandals; and do not greet anyone on the road</a:t>
            </a:r>
            <a:endParaRPr lang="en-NZ" sz="3400" b="1" i="1" dirty="0" smtClean="0">
              <a:solidFill>
                <a:srgbClr val="FFFF00"/>
              </a:solidFill>
            </a:endParaRPr>
          </a:p>
        </p:txBody>
      </p:sp>
    </p:spTree>
    <p:extLst>
      <p:ext uri="{BB962C8B-B14F-4D97-AF65-F5344CB8AC3E}">
        <p14:creationId xmlns:p14="http://schemas.microsoft.com/office/powerpoint/2010/main" val="1937140302"/>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V4 </a:t>
            </a:r>
            <a:r>
              <a:rPr lang="en-NZ" sz="3400" b="1" i="1" dirty="0">
                <a:solidFill>
                  <a:srgbClr val="FFFF00"/>
                </a:solidFill>
              </a:rPr>
              <a:t>Do not take a purse or bag or sandals; and do not greet anyone on the road</a:t>
            </a:r>
            <a:endParaRPr lang="en-NZ" sz="3400" b="1" i="1" dirty="0" smtClean="0">
              <a:solidFill>
                <a:srgbClr val="FFFF00"/>
              </a:solidFill>
            </a:endParaRPr>
          </a:p>
        </p:txBody>
      </p:sp>
    </p:spTree>
    <p:extLst>
      <p:ext uri="{BB962C8B-B14F-4D97-AF65-F5344CB8AC3E}">
        <p14:creationId xmlns:p14="http://schemas.microsoft.com/office/powerpoint/2010/main" val="331404359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“When you enter a town and are welcomed, eat what is offered to you. 9 </a:t>
            </a:r>
            <a:r>
              <a:rPr lang="en-NZ" sz="3400" b="1" i="1" u="sng" dirty="0">
                <a:solidFill>
                  <a:srgbClr val="FFFF00"/>
                </a:solidFill>
              </a:rPr>
              <a:t>Heal the sick</a:t>
            </a:r>
            <a:r>
              <a:rPr lang="en-NZ" sz="3400" b="1" i="1" dirty="0">
                <a:solidFill>
                  <a:srgbClr val="FFFF00"/>
                </a:solidFill>
              </a:rPr>
              <a:t> who are there.</a:t>
            </a:r>
            <a:endParaRPr lang="en-NZ" sz="3400" b="1" i="1" dirty="0" smtClean="0">
              <a:solidFill>
                <a:srgbClr val="FFFF00"/>
              </a:solidFill>
            </a:endParaRPr>
          </a:p>
        </p:txBody>
      </p:sp>
    </p:spTree>
    <p:extLst>
      <p:ext uri="{BB962C8B-B14F-4D97-AF65-F5344CB8AC3E}">
        <p14:creationId xmlns:p14="http://schemas.microsoft.com/office/powerpoint/2010/main" val="69491019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“When you enter a town and are welcomed, eat what is offered to you. 9 </a:t>
            </a:r>
            <a:r>
              <a:rPr lang="en-NZ" sz="3400" b="1" i="1" u="sng" dirty="0">
                <a:solidFill>
                  <a:srgbClr val="FFFF00"/>
                </a:solidFill>
              </a:rPr>
              <a:t>Heal the sick</a:t>
            </a:r>
            <a:r>
              <a:rPr lang="en-NZ" sz="3400" b="1" i="1" dirty="0">
                <a:solidFill>
                  <a:srgbClr val="FFFF00"/>
                </a:solidFill>
              </a:rPr>
              <a:t> who are there.</a:t>
            </a:r>
            <a:endParaRPr lang="en-NZ" sz="3400" b="1" i="1" dirty="0" smtClean="0">
              <a:solidFill>
                <a:srgbClr val="FFFF00"/>
              </a:solidFill>
            </a:endParaRPr>
          </a:p>
        </p:txBody>
      </p:sp>
    </p:spTree>
    <p:extLst>
      <p:ext uri="{BB962C8B-B14F-4D97-AF65-F5344CB8AC3E}">
        <p14:creationId xmlns:p14="http://schemas.microsoft.com/office/powerpoint/2010/main" val="294502476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endParaRPr lang="en-NZ" sz="3400" b="1" dirty="0">
              <a:solidFill>
                <a:schemeClr val="bg1"/>
              </a:solidFill>
            </a:endParaRPr>
          </a:p>
          <a:p>
            <a:pPr algn="l">
              <a:lnSpc>
                <a:spcPct val="100000"/>
              </a:lnSpc>
              <a:spcBef>
                <a:spcPts val="0"/>
              </a:spcBef>
            </a:pPr>
            <a:r>
              <a:rPr lang="en-NZ" sz="3400" b="1" dirty="0" smtClean="0">
                <a:solidFill>
                  <a:schemeClr val="bg1"/>
                </a:solidFill>
              </a:rPr>
              <a:t>	- Believers are equipped to bring healing</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“When you enter a town and are welcomed, eat what is offered to you. 9 </a:t>
            </a:r>
            <a:r>
              <a:rPr lang="en-NZ" sz="3400" b="1" i="1" u="sng" dirty="0">
                <a:solidFill>
                  <a:srgbClr val="FFFF00"/>
                </a:solidFill>
              </a:rPr>
              <a:t>Heal the sick</a:t>
            </a:r>
            <a:r>
              <a:rPr lang="en-NZ" sz="3400" b="1" i="1" dirty="0">
                <a:solidFill>
                  <a:srgbClr val="FFFF00"/>
                </a:solidFill>
              </a:rPr>
              <a:t> who are there.</a:t>
            </a:r>
            <a:endParaRPr lang="en-NZ" sz="3400" b="1" i="1" dirty="0" smtClean="0">
              <a:solidFill>
                <a:srgbClr val="FFFF00"/>
              </a:solidFill>
            </a:endParaRPr>
          </a:p>
        </p:txBody>
      </p:sp>
    </p:spTree>
    <p:extLst>
      <p:ext uri="{BB962C8B-B14F-4D97-AF65-F5344CB8AC3E}">
        <p14:creationId xmlns:p14="http://schemas.microsoft.com/office/powerpoint/2010/main" val="2824039062"/>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endParaRPr lang="en-NZ" sz="3400" b="1" dirty="0">
              <a:solidFill>
                <a:schemeClr val="bg1"/>
              </a:solidFill>
            </a:endParaRPr>
          </a:p>
          <a:p>
            <a:pPr algn="l">
              <a:lnSpc>
                <a:spcPct val="100000"/>
              </a:lnSpc>
              <a:spcBef>
                <a:spcPts val="0"/>
              </a:spcBef>
            </a:pPr>
            <a:r>
              <a:rPr lang="en-NZ" sz="3400" b="1" dirty="0" smtClean="0">
                <a:solidFill>
                  <a:schemeClr val="bg1"/>
                </a:solidFill>
              </a:rPr>
              <a:t>	- Believers are equipped to bring healing</a:t>
            </a:r>
          </a:p>
          <a:p>
            <a:pPr algn="l">
              <a:lnSpc>
                <a:spcPct val="100000"/>
              </a:lnSpc>
              <a:spcBef>
                <a:spcPts val="0"/>
              </a:spcBef>
            </a:pPr>
            <a:r>
              <a:rPr lang="en-NZ" sz="3400" b="1" dirty="0" smtClean="0">
                <a:solidFill>
                  <a:schemeClr val="bg1"/>
                </a:solidFill>
              </a:rPr>
              <a:t>	- OT story</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“When you enter a town and are welcomed, eat what is offered to you. 9 </a:t>
            </a:r>
            <a:r>
              <a:rPr lang="en-NZ" sz="3400" b="1" i="1" u="sng" dirty="0">
                <a:solidFill>
                  <a:srgbClr val="FFFF00"/>
                </a:solidFill>
              </a:rPr>
              <a:t>Heal the sick</a:t>
            </a:r>
            <a:r>
              <a:rPr lang="en-NZ" sz="3400" b="1" i="1" dirty="0">
                <a:solidFill>
                  <a:srgbClr val="FFFF00"/>
                </a:solidFill>
              </a:rPr>
              <a:t> who are there.</a:t>
            </a:r>
            <a:endParaRPr lang="en-NZ" sz="3400" b="1" i="1" dirty="0" smtClean="0">
              <a:solidFill>
                <a:srgbClr val="FFFF00"/>
              </a:solidFill>
            </a:endParaRPr>
          </a:p>
        </p:txBody>
      </p:sp>
    </p:spTree>
    <p:extLst>
      <p:ext uri="{BB962C8B-B14F-4D97-AF65-F5344CB8AC3E}">
        <p14:creationId xmlns:p14="http://schemas.microsoft.com/office/powerpoint/2010/main" val="1334169076"/>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endParaRPr lang="en-NZ" sz="3400" b="1" dirty="0">
              <a:solidFill>
                <a:schemeClr val="bg1"/>
              </a:solidFill>
            </a:endParaRPr>
          </a:p>
          <a:p>
            <a:pPr algn="l">
              <a:lnSpc>
                <a:spcPct val="100000"/>
              </a:lnSpc>
              <a:spcBef>
                <a:spcPts val="0"/>
              </a:spcBef>
            </a:pPr>
            <a:r>
              <a:rPr lang="en-NZ" sz="3400" b="1" dirty="0" smtClean="0">
                <a:solidFill>
                  <a:schemeClr val="bg1"/>
                </a:solidFill>
              </a:rPr>
              <a:t>	- Believers are equipped to bring healing</a:t>
            </a:r>
          </a:p>
          <a:p>
            <a:pPr algn="l">
              <a:lnSpc>
                <a:spcPct val="100000"/>
              </a:lnSpc>
              <a:spcBef>
                <a:spcPts val="0"/>
              </a:spcBef>
            </a:pPr>
            <a:r>
              <a:rPr lang="en-NZ" sz="3400" b="1" dirty="0" smtClean="0">
                <a:solidFill>
                  <a:schemeClr val="bg1"/>
                </a:solidFill>
              </a:rPr>
              <a:t>	- OT story:</a:t>
            </a:r>
          </a:p>
          <a:p>
            <a:pPr algn="l">
              <a:lnSpc>
                <a:spcPct val="100000"/>
              </a:lnSpc>
              <a:spcBef>
                <a:spcPts val="0"/>
              </a:spcBef>
            </a:pPr>
            <a:r>
              <a:rPr lang="en-NZ" sz="3400" b="1" dirty="0">
                <a:solidFill>
                  <a:schemeClr val="bg1"/>
                </a:solidFill>
              </a:rPr>
              <a:t>	</a:t>
            </a:r>
            <a:r>
              <a:rPr lang="en-NZ" sz="3400" b="1" dirty="0" smtClean="0">
                <a:solidFill>
                  <a:schemeClr val="bg1"/>
                </a:solidFill>
              </a:rPr>
              <a:t>King failed to recognize prophet Elisha</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“When you enter a town and are welcomed, eat what is offered to you. 9 </a:t>
            </a:r>
            <a:r>
              <a:rPr lang="en-NZ" sz="3400" b="1" i="1" u="sng" dirty="0">
                <a:solidFill>
                  <a:srgbClr val="FFFF00"/>
                </a:solidFill>
              </a:rPr>
              <a:t>Heal the sick</a:t>
            </a:r>
            <a:r>
              <a:rPr lang="en-NZ" sz="3400" b="1" i="1" dirty="0">
                <a:solidFill>
                  <a:srgbClr val="FFFF00"/>
                </a:solidFill>
              </a:rPr>
              <a:t> who are there.</a:t>
            </a:r>
            <a:endParaRPr lang="en-NZ" sz="3400" b="1" i="1" dirty="0" smtClean="0">
              <a:solidFill>
                <a:srgbClr val="FFFF00"/>
              </a:solidFill>
            </a:endParaRPr>
          </a:p>
        </p:txBody>
      </p:sp>
    </p:spTree>
    <p:extLst>
      <p:ext uri="{BB962C8B-B14F-4D97-AF65-F5344CB8AC3E}">
        <p14:creationId xmlns:p14="http://schemas.microsoft.com/office/powerpoint/2010/main" val="1365096821"/>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endParaRPr lang="en-NZ" sz="3400" b="1" dirty="0">
              <a:solidFill>
                <a:schemeClr val="bg1"/>
              </a:solidFill>
            </a:endParaRPr>
          </a:p>
          <a:p>
            <a:pPr algn="l">
              <a:lnSpc>
                <a:spcPct val="100000"/>
              </a:lnSpc>
              <a:spcBef>
                <a:spcPts val="0"/>
              </a:spcBef>
            </a:pPr>
            <a:r>
              <a:rPr lang="en-NZ" sz="3400" b="1" dirty="0" smtClean="0">
                <a:solidFill>
                  <a:schemeClr val="bg1"/>
                </a:solidFill>
              </a:rPr>
              <a:t>	- Believers are equipped to bring healing</a:t>
            </a:r>
          </a:p>
          <a:p>
            <a:pPr algn="l">
              <a:lnSpc>
                <a:spcPct val="100000"/>
              </a:lnSpc>
              <a:spcBef>
                <a:spcPts val="0"/>
              </a:spcBef>
            </a:pPr>
            <a:r>
              <a:rPr lang="en-NZ" sz="3400" b="1" dirty="0" smtClean="0">
                <a:solidFill>
                  <a:schemeClr val="bg1"/>
                </a:solidFill>
              </a:rPr>
              <a:t>	- OT story:</a:t>
            </a:r>
          </a:p>
          <a:p>
            <a:pPr algn="l">
              <a:lnSpc>
                <a:spcPct val="100000"/>
              </a:lnSpc>
              <a:spcBef>
                <a:spcPts val="0"/>
              </a:spcBef>
            </a:pPr>
            <a:r>
              <a:rPr lang="en-NZ" sz="3400" b="1" dirty="0">
                <a:solidFill>
                  <a:schemeClr val="bg1"/>
                </a:solidFill>
              </a:rPr>
              <a:t>	</a:t>
            </a:r>
            <a:r>
              <a:rPr lang="en-NZ" sz="3400" b="1" dirty="0" smtClean="0">
                <a:solidFill>
                  <a:schemeClr val="bg1"/>
                </a:solidFill>
              </a:rPr>
              <a:t>King failed to recognize prophet Elisha</a:t>
            </a:r>
          </a:p>
          <a:p>
            <a:pPr algn="l">
              <a:lnSpc>
                <a:spcPct val="100000"/>
              </a:lnSpc>
              <a:spcBef>
                <a:spcPts val="0"/>
              </a:spcBef>
            </a:pPr>
            <a:r>
              <a:rPr lang="en-NZ" sz="3400" b="1" dirty="0" smtClean="0">
                <a:solidFill>
                  <a:schemeClr val="bg1"/>
                </a:solidFill>
              </a:rPr>
              <a:t>	And Leper was one of the enemies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“When you enter a town and are welcomed, eat what is offered to you. 9 </a:t>
            </a:r>
            <a:r>
              <a:rPr lang="en-NZ" sz="3400" b="1" i="1" u="sng" dirty="0">
                <a:solidFill>
                  <a:srgbClr val="FFFF00"/>
                </a:solidFill>
              </a:rPr>
              <a:t>Heal the sick</a:t>
            </a:r>
            <a:r>
              <a:rPr lang="en-NZ" sz="3400" b="1" i="1" dirty="0">
                <a:solidFill>
                  <a:srgbClr val="FFFF00"/>
                </a:solidFill>
              </a:rPr>
              <a:t> who are there.</a:t>
            </a:r>
            <a:endParaRPr lang="en-NZ" sz="3400" b="1" i="1" dirty="0" smtClean="0">
              <a:solidFill>
                <a:srgbClr val="FFFF00"/>
              </a:solidFill>
            </a:endParaRPr>
          </a:p>
        </p:txBody>
      </p:sp>
    </p:spTree>
    <p:extLst>
      <p:ext uri="{BB962C8B-B14F-4D97-AF65-F5344CB8AC3E}">
        <p14:creationId xmlns:p14="http://schemas.microsoft.com/office/powerpoint/2010/main" val="2540833800"/>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endParaRPr lang="en-NZ" sz="3400" b="1" dirty="0">
              <a:solidFill>
                <a:schemeClr val="bg1"/>
              </a:solidFill>
            </a:endParaRPr>
          </a:p>
          <a:p>
            <a:pPr algn="l">
              <a:lnSpc>
                <a:spcPct val="100000"/>
              </a:lnSpc>
              <a:spcBef>
                <a:spcPts val="0"/>
              </a:spcBef>
            </a:pPr>
            <a:r>
              <a:rPr lang="en-NZ" sz="3400" b="1" dirty="0" smtClean="0">
                <a:solidFill>
                  <a:schemeClr val="bg1"/>
                </a:solidFill>
              </a:rPr>
              <a:t>	- Believers are equipped to bring healing</a:t>
            </a:r>
          </a:p>
          <a:p>
            <a:pPr algn="l">
              <a:lnSpc>
                <a:spcPct val="100000"/>
              </a:lnSpc>
              <a:spcBef>
                <a:spcPts val="0"/>
              </a:spcBef>
            </a:pPr>
            <a:r>
              <a:rPr lang="en-NZ" sz="3400" b="1" dirty="0" smtClean="0">
                <a:solidFill>
                  <a:schemeClr val="bg1"/>
                </a:solidFill>
              </a:rPr>
              <a:t>	- OT story:</a:t>
            </a:r>
          </a:p>
          <a:p>
            <a:pPr algn="l">
              <a:lnSpc>
                <a:spcPct val="100000"/>
              </a:lnSpc>
              <a:spcBef>
                <a:spcPts val="0"/>
              </a:spcBef>
            </a:pPr>
            <a:r>
              <a:rPr lang="en-NZ" sz="3400" b="1" dirty="0">
                <a:solidFill>
                  <a:schemeClr val="bg1"/>
                </a:solidFill>
              </a:rPr>
              <a:t>	</a:t>
            </a:r>
            <a:r>
              <a:rPr lang="en-NZ" sz="3400" b="1" dirty="0" smtClean="0">
                <a:solidFill>
                  <a:schemeClr val="bg1"/>
                </a:solidFill>
              </a:rPr>
              <a:t>King failed to recognize prophet Elisha</a:t>
            </a:r>
          </a:p>
          <a:p>
            <a:pPr algn="l">
              <a:lnSpc>
                <a:spcPct val="100000"/>
              </a:lnSpc>
              <a:spcBef>
                <a:spcPts val="0"/>
              </a:spcBef>
            </a:pPr>
            <a:r>
              <a:rPr lang="en-NZ" sz="3400" b="1" dirty="0" smtClean="0">
                <a:solidFill>
                  <a:schemeClr val="bg1"/>
                </a:solidFill>
              </a:rPr>
              <a:t>	And Leper was one of the enemies</a:t>
            </a:r>
            <a:endParaRPr lang="en-NZ" sz="3400" b="1" dirty="0">
              <a:solidFill>
                <a:schemeClr val="bg1"/>
              </a:solidFill>
            </a:endParaRPr>
          </a:p>
          <a:p>
            <a:pPr algn="l">
              <a:lnSpc>
                <a:spcPct val="100000"/>
              </a:lnSpc>
              <a:spcBef>
                <a:spcPts val="0"/>
              </a:spcBef>
            </a:pPr>
            <a:r>
              <a:rPr lang="en-NZ" sz="3400" b="1" dirty="0" smtClean="0">
                <a:solidFill>
                  <a:schemeClr val="bg1"/>
                </a:solidFill>
              </a:rPr>
              <a:t>	Yet, Elisha still healed the sick</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“When you enter a town and are welcomed, eat what is offered to you. 9 </a:t>
            </a:r>
            <a:r>
              <a:rPr lang="en-NZ" sz="3400" b="1" i="1" u="sng" dirty="0">
                <a:solidFill>
                  <a:srgbClr val="FFFF00"/>
                </a:solidFill>
              </a:rPr>
              <a:t>Heal the sick</a:t>
            </a:r>
            <a:r>
              <a:rPr lang="en-NZ" sz="3400" b="1" i="1" dirty="0">
                <a:solidFill>
                  <a:srgbClr val="FFFF00"/>
                </a:solidFill>
              </a:rPr>
              <a:t> who are there.</a:t>
            </a:r>
            <a:endParaRPr lang="en-NZ" sz="3400" b="1" i="1" dirty="0" smtClean="0">
              <a:solidFill>
                <a:srgbClr val="FFFF00"/>
              </a:solidFill>
            </a:endParaRPr>
          </a:p>
        </p:txBody>
      </p:sp>
    </p:spTree>
    <p:extLst>
      <p:ext uri="{BB962C8B-B14F-4D97-AF65-F5344CB8AC3E}">
        <p14:creationId xmlns:p14="http://schemas.microsoft.com/office/powerpoint/2010/main" val="152360789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2 Kings 5:1 – 14 </a:t>
            </a:r>
          </a:p>
          <a:p>
            <a:pPr algn="l">
              <a:lnSpc>
                <a:spcPct val="100000"/>
              </a:lnSpc>
              <a:spcBef>
                <a:spcPts val="0"/>
              </a:spcBef>
            </a:pPr>
            <a:r>
              <a:rPr lang="en-NZ" sz="3400" b="1" dirty="0" smtClean="0">
                <a:solidFill>
                  <a:schemeClr val="bg1"/>
                </a:solidFill>
              </a:rPr>
              <a:t>6 </a:t>
            </a:r>
            <a:r>
              <a:rPr lang="en-NZ" sz="3400" b="1" dirty="0">
                <a:solidFill>
                  <a:schemeClr val="bg1"/>
                </a:solidFill>
              </a:rPr>
              <a:t>The letter that he took read: “This letter will introduce my officer </a:t>
            </a:r>
            <a:r>
              <a:rPr lang="en-NZ" sz="3400" b="1" dirty="0" err="1">
                <a:solidFill>
                  <a:schemeClr val="bg1"/>
                </a:solidFill>
              </a:rPr>
              <a:t>Naaman</a:t>
            </a:r>
            <a:r>
              <a:rPr lang="en-NZ" sz="3400" b="1" dirty="0">
                <a:solidFill>
                  <a:schemeClr val="bg1"/>
                </a:solidFill>
              </a:rPr>
              <a:t>. I want you to cure him of his disease.”</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a:solidFill>
                  <a:schemeClr val="bg1"/>
                </a:solidFill>
              </a:rPr>
              <a:t>7 When the king of Israel read the letter, he tore his clothes in dismay and exclaimed, “How can the king of Syria expect me to cure this man? Does he think that I am </a:t>
            </a:r>
            <a:r>
              <a:rPr lang="en-NZ" sz="3400" b="1" dirty="0" smtClean="0">
                <a:solidFill>
                  <a:schemeClr val="bg1"/>
                </a:solidFill>
              </a:rPr>
              <a:t>God, </a:t>
            </a:r>
            <a:r>
              <a:rPr lang="en-NZ" sz="3400" b="1" dirty="0">
                <a:solidFill>
                  <a:schemeClr val="bg1"/>
                </a:solidFill>
              </a:rPr>
              <a:t>with the power of life and death? It's plain that he is trying to start a quarrel with me</a:t>
            </a:r>
            <a:r>
              <a:rPr lang="en-NZ" sz="3400" b="1" dirty="0" smtClean="0">
                <a:solidFill>
                  <a:schemeClr val="bg1"/>
                </a:solidFill>
              </a:rPr>
              <a:t>!”</a:t>
            </a:r>
          </a:p>
        </p:txBody>
      </p:sp>
    </p:spTree>
    <p:extLst>
      <p:ext uri="{BB962C8B-B14F-4D97-AF65-F5344CB8AC3E}">
        <p14:creationId xmlns:p14="http://schemas.microsoft.com/office/powerpoint/2010/main" val="3261994197"/>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“When you enter a town and are welcomed, eat what is offered to you. 9 </a:t>
            </a:r>
            <a:r>
              <a:rPr lang="en-NZ" sz="3400" b="1" i="1" u="sng" dirty="0">
                <a:solidFill>
                  <a:srgbClr val="FFFF00"/>
                </a:solidFill>
              </a:rPr>
              <a:t>Heal the sick</a:t>
            </a:r>
            <a:r>
              <a:rPr lang="en-NZ" sz="3400" b="1" i="1" dirty="0">
                <a:solidFill>
                  <a:srgbClr val="FFFF00"/>
                </a:solidFill>
              </a:rPr>
              <a:t> who are there.</a:t>
            </a:r>
            <a:endParaRPr lang="en-NZ" sz="3400" b="1" i="1" dirty="0" smtClean="0">
              <a:solidFill>
                <a:srgbClr val="FFFF00"/>
              </a:solidFill>
            </a:endParaRPr>
          </a:p>
        </p:txBody>
      </p:sp>
    </p:spTree>
    <p:extLst>
      <p:ext uri="{BB962C8B-B14F-4D97-AF65-F5344CB8AC3E}">
        <p14:creationId xmlns:p14="http://schemas.microsoft.com/office/powerpoint/2010/main" val="1959525758"/>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V9 ….</a:t>
            </a:r>
            <a:r>
              <a:rPr lang="en-NZ" sz="3400" b="1" i="1" u="sng" dirty="0" smtClean="0">
                <a:solidFill>
                  <a:srgbClr val="FFFF00"/>
                </a:solidFill>
              </a:rPr>
              <a:t>and </a:t>
            </a:r>
            <a:r>
              <a:rPr lang="en-NZ" sz="3400" b="1" i="1" u="sng" dirty="0">
                <a:solidFill>
                  <a:srgbClr val="FFFF00"/>
                </a:solidFill>
              </a:rPr>
              <a:t>tell them, ‘The kingdom of God has come near to you</a:t>
            </a:r>
            <a:r>
              <a:rPr lang="en-NZ" sz="3400" b="1" i="1" dirty="0">
                <a:solidFill>
                  <a:srgbClr val="FFFF00"/>
                </a:solidFill>
              </a:rPr>
              <a:t>.’ .</a:t>
            </a:r>
            <a:endParaRPr lang="en-NZ" sz="3400" b="1" i="1" dirty="0" smtClean="0">
              <a:solidFill>
                <a:srgbClr val="FFFF00"/>
              </a:solidFill>
            </a:endParaRPr>
          </a:p>
        </p:txBody>
      </p:sp>
    </p:spTree>
    <p:extLst>
      <p:ext uri="{BB962C8B-B14F-4D97-AF65-F5344CB8AC3E}">
        <p14:creationId xmlns:p14="http://schemas.microsoft.com/office/powerpoint/2010/main" val="133627046"/>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tell others the gospel message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V9 ….</a:t>
            </a:r>
            <a:r>
              <a:rPr lang="en-NZ" sz="3400" b="1" i="1" u="sng" dirty="0" smtClean="0">
                <a:solidFill>
                  <a:srgbClr val="FFFF00"/>
                </a:solidFill>
              </a:rPr>
              <a:t>and </a:t>
            </a:r>
            <a:r>
              <a:rPr lang="en-NZ" sz="3400" b="1" i="1" u="sng" dirty="0">
                <a:solidFill>
                  <a:srgbClr val="FFFF00"/>
                </a:solidFill>
              </a:rPr>
              <a:t>tell them, ‘The kingdom of God has come near to you</a:t>
            </a:r>
            <a:r>
              <a:rPr lang="en-NZ" sz="3400" b="1" i="1" dirty="0">
                <a:solidFill>
                  <a:srgbClr val="FFFF00"/>
                </a:solidFill>
              </a:rPr>
              <a:t>.’ .</a:t>
            </a:r>
            <a:endParaRPr lang="en-NZ" sz="3400" b="1" i="1" dirty="0" smtClean="0">
              <a:solidFill>
                <a:srgbClr val="FFFF00"/>
              </a:solidFill>
            </a:endParaRPr>
          </a:p>
        </p:txBody>
      </p:sp>
    </p:spTree>
    <p:extLst>
      <p:ext uri="{BB962C8B-B14F-4D97-AF65-F5344CB8AC3E}">
        <p14:creationId xmlns:p14="http://schemas.microsoft.com/office/powerpoint/2010/main" val="2657596262"/>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tell others the gospel message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 bands of raiders ...taken captive a young girl from Israel... 3 She said to her mistress, “If only my master would see the prophet who is in Samaria! He would cure him of his leprosy.” </a:t>
            </a:r>
            <a:endParaRPr lang="en-NZ" sz="3400" b="1" i="1" dirty="0" smtClean="0">
              <a:solidFill>
                <a:srgbClr val="FFFF00"/>
              </a:solidFill>
            </a:endParaRPr>
          </a:p>
        </p:txBody>
      </p:sp>
    </p:spTree>
    <p:extLst>
      <p:ext uri="{BB962C8B-B14F-4D97-AF65-F5344CB8AC3E}">
        <p14:creationId xmlns:p14="http://schemas.microsoft.com/office/powerpoint/2010/main" val="1659405056"/>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tell others the gospel message</a:t>
            </a:r>
            <a:endParaRPr lang="en-NZ" sz="3400" b="1" dirty="0">
              <a:solidFill>
                <a:schemeClr val="bg1"/>
              </a:solidFill>
            </a:endParaRPr>
          </a:p>
          <a:p>
            <a:pPr algn="l">
              <a:lnSpc>
                <a:spcPct val="100000"/>
              </a:lnSpc>
              <a:spcBef>
                <a:spcPts val="0"/>
              </a:spcBef>
            </a:pPr>
            <a:r>
              <a:rPr lang="en-NZ" sz="3400" b="1" dirty="0" smtClean="0">
                <a:solidFill>
                  <a:schemeClr val="bg1"/>
                </a:solidFill>
              </a:rPr>
              <a:t>	- even in captivity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 bands of raiders ...taken captive a young girl from Israel... 3 She said to her mistress, “If only my master would see the prophet who is in Samaria! He would cure him of his leprosy.” </a:t>
            </a:r>
            <a:endParaRPr lang="en-NZ" sz="3400" b="1" i="1" dirty="0" smtClean="0">
              <a:solidFill>
                <a:srgbClr val="FFFF00"/>
              </a:solidFill>
            </a:endParaRPr>
          </a:p>
        </p:txBody>
      </p:sp>
    </p:spTree>
    <p:extLst>
      <p:ext uri="{BB962C8B-B14F-4D97-AF65-F5344CB8AC3E}">
        <p14:creationId xmlns:p14="http://schemas.microsoft.com/office/powerpoint/2010/main" val="699371385"/>
      </p:ext>
    </p:extLst>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tell others the gospel message</a:t>
            </a:r>
            <a:endParaRPr lang="en-NZ" sz="3400" b="1" dirty="0">
              <a:solidFill>
                <a:schemeClr val="bg1"/>
              </a:solidFill>
            </a:endParaRPr>
          </a:p>
          <a:p>
            <a:pPr algn="l">
              <a:lnSpc>
                <a:spcPct val="100000"/>
              </a:lnSpc>
              <a:spcBef>
                <a:spcPts val="0"/>
              </a:spcBef>
            </a:pPr>
            <a:r>
              <a:rPr lang="en-NZ" sz="3400" b="1" dirty="0" smtClean="0">
                <a:solidFill>
                  <a:schemeClr val="bg1"/>
                </a:solidFill>
              </a:rPr>
              <a:t>	- even in captivity, share the good news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 bands of raiders ...taken captive a young girl from Israel... 3 She said to her mistress, “If only my master would see the prophet who is in Samaria! He would cure him of his leprosy.” </a:t>
            </a:r>
            <a:endParaRPr lang="en-NZ" sz="3400" b="1" i="1" dirty="0" smtClean="0">
              <a:solidFill>
                <a:srgbClr val="FFFF00"/>
              </a:solidFill>
            </a:endParaRPr>
          </a:p>
        </p:txBody>
      </p:sp>
    </p:spTree>
    <p:extLst>
      <p:ext uri="{BB962C8B-B14F-4D97-AF65-F5344CB8AC3E}">
        <p14:creationId xmlns:p14="http://schemas.microsoft.com/office/powerpoint/2010/main" val="455566043"/>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tell others the gospel message</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 bands of raiders ...taken captive a young girl from Israel... 3 She said to her mistress, “If only my master would see the prophet who is in Samaria! He would cure him of his leprosy.” </a:t>
            </a:r>
            <a:endParaRPr lang="en-NZ" sz="3400" b="1" i="1" dirty="0" smtClean="0">
              <a:solidFill>
                <a:srgbClr val="FFFF00"/>
              </a:solidFill>
            </a:endParaRPr>
          </a:p>
        </p:txBody>
      </p:sp>
    </p:spTree>
    <p:extLst>
      <p:ext uri="{BB962C8B-B14F-4D97-AF65-F5344CB8AC3E}">
        <p14:creationId xmlns:p14="http://schemas.microsoft.com/office/powerpoint/2010/main" val="3060761219"/>
      </p:ext>
    </p:extLst>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tell others the gospel message</a:t>
            </a:r>
            <a:endParaRPr lang="en-NZ" sz="3400" b="1" dirty="0">
              <a:solidFill>
                <a:schemeClr val="bg1"/>
              </a:solidFill>
            </a:endParaRP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endParaRPr lang="en-NZ" sz="3400" b="1" i="1" dirty="0" smtClean="0">
              <a:solidFill>
                <a:srgbClr val="FFFF00"/>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...do not rejoice that the spirits submit to you, but rejoice that your names are written in heaven.”</a:t>
            </a:r>
            <a:endParaRPr lang="en-NZ" sz="3400" b="1" i="1" dirty="0" smtClean="0">
              <a:solidFill>
                <a:srgbClr val="FFFF00"/>
              </a:solidFill>
            </a:endParaRPr>
          </a:p>
        </p:txBody>
      </p:sp>
    </p:spTree>
    <p:extLst>
      <p:ext uri="{BB962C8B-B14F-4D97-AF65-F5344CB8AC3E}">
        <p14:creationId xmlns:p14="http://schemas.microsoft.com/office/powerpoint/2010/main" val="3167745475"/>
      </p:ext>
    </p:extLst>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2 Kings 5 &amp; Luke </a:t>
            </a:r>
            <a:r>
              <a:rPr lang="en-NZ" sz="3600" b="1" dirty="0">
                <a:solidFill>
                  <a:schemeClr val="bg1"/>
                </a:solidFill>
              </a:rPr>
              <a:t>10:1 – 11, 16 – 20 </a:t>
            </a:r>
          </a:p>
          <a:p>
            <a:pPr>
              <a:lnSpc>
                <a:spcPct val="100000"/>
              </a:lnSpc>
              <a:spcBef>
                <a:spcPts val="0"/>
              </a:spcBef>
            </a:pPr>
            <a:r>
              <a:rPr lang="en-NZ" sz="3400" b="1" dirty="0" smtClean="0">
                <a:solidFill>
                  <a:schemeClr val="bg1"/>
                </a:solidFill>
              </a:rPr>
              <a:t>Jesus sends us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So we must ‘Go’</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heal the sick</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To tell others the gospel message</a:t>
            </a:r>
            <a:endParaRPr lang="en-NZ" sz="3400" b="1" dirty="0">
              <a:solidFill>
                <a:schemeClr val="bg1"/>
              </a:solidFill>
            </a:endParaRPr>
          </a:p>
          <a:p>
            <a:pPr algn="l">
              <a:lnSpc>
                <a:spcPct val="100000"/>
              </a:lnSpc>
              <a:spcBef>
                <a:spcPts val="0"/>
              </a:spcBef>
            </a:pPr>
            <a:endParaRPr lang="en-NZ" sz="3400" b="1" dirty="0">
              <a:solidFill>
                <a:schemeClr val="bg1"/>
              </a:solidFill>
            </a:endParaRPr>
          </a:p>
          <a:p>
            <a:pPr>
              <a:lnSpc>
                <a:spcPct val="100000"/>
              </a:lnSpc>
              <a:spcBef>
                <a:spcPts val="0"/>
              </a:spcBef>
            </a:pPr>
            <a:r>
              <a:rPr lang="en-NZ" sz="3400" b="1" dirty="0" smtClean="0">
                <a:solidFill>
                  <a:schemeClr val="bg1"/>
                </a:solidFill>
              </a:rPr>
              <a:t>The </a:t>
            </a:r>
            <a:r>
              <a:rPr lang="en-NZ" sz="3400" b="1" smtClean="0">
                <a:solidFill>
                  <a:schemeClr val="bg1"/>
                </a:solidFill>
              </a:rPr>
              <a:t>blessings – everlasting life</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endParaRPr lang="en-NZ" sz="3400" b="1" i="1" dirty="0" smtClean="0">
              <a:solidFill>
                <a:srgbClr val="FFFF00"/>
              </a:solidFill>
            </a:endParaRPr>
          </a:p>
          <a:p>
            <a:pPr algn="l">
              <a:lnSpc>
                <a:spcPct val="100000"/>
              </a:lnSpc>
              <a:spcBef>
                <a:spcPts val="0"/>
              </a:spcBef>
            </a:pPr>
            <a:r>
              <a:rPr lang="en-NZ" sz="3400" b="1" i="1" dirty="0" smtClean="0">
                <a:solidFill>
                  <a:srgbClr val="FFFF00"/>
                </a:solidFill>
              </a:rPr>
              <a:t>V20 </a:t>
            </a:r>
            <a:r>
              <a:rPr lang="en-NZ" sz="3400" b="1" i="1" dirty="0">
                <a:solidFill>
                  <a:srgbClr val="FFFF00"/>
                </a:solidFill>
              </a:rPr>
              <a:t>...do not rejoice that the spirits submit to you, but rejoice that your names are written in heaven.”</a:t>
            </a:r>
            <a:endParaRPr lang="en-NZ" sz="3400" b="1" i="1" dirty="0" smtClean="0">
              <a:solidFill>
                <a:srgbClr val="FFFF00"/>
              </a:solidFill>
            </a:endParaRPr>
          </a:p>
        </p:txBody>
      </p:sp>
    </p:spTree>
    <p:extLst>
      <p:ext uri="{BB962C8B-B14F-4D97-AF65-F5344CB8AC3E}">
        <p14:creationId xmlns:p14="http://schemas.microsoft.com/office/powerpoint/2010/main" val="260877582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2 Kings 5:1 – 14 </a:t>
            </a:r>
          </a:p>
          <a:p>
            <a:pPr algn="l">
              <a:lnSpc>
                <a:spcPct val="100000"/>
              </a:lnSpc>
              <a:spcBef>
                <a:spcPts val="0"/>
              </a:spcBef>
            </a:pPr>
            <a:r>
              <a:rPr lang="en-NZ" sz="3400" b="1" dirty="0" smtClean="0">
                <a:solidFill>
                  <a:schemeClr val="bg1"/>
                </a:solidFill>
              </a:rPr>
              <a:t>8 </a:t>
            </a:r>
            <a:r>
              <a:rPr lang="en-NZ" sz="3400" b="1" dirty="0">
                <a:solidFill>
                  <a:schemeClr val="bg1"/>
                </a:solidFill>
              </a:rPr>
              <a:t>When the prophet Elisha heard what had happened, he sent word to the king: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Why are you so upset? Send the man to </a:t>
            </a:r>
            <a:r>
              <a:rPr lang="en-NZ" sz="3400" b="1" dirty="0" smtClean="0">
                <a:solidFill>
                  <a:schemeClr val="bg1"/>
                </a:solidFill>
              </a:rPr>
              <a:t>	me</a:t>
            </a:r>
            <a:r>
              <a:rPr lang="en-NZ" sz="3400" b="1" dirty="0">
                <a:solidFill>
                  <a:schemeClr val="bg1"/>
                </a:solidFill>
              </a:rPr>
              <a:t>, and I'll show him that there is a </a:t>
            </a:r>
            <a:r>
              <a:rPr lang="en-NZ" sz="3400" b="1" dirty="0" smtClean="0">
                <a:solidFill>
                  <a:schemeClr val="bg1"/>
                </a:solidFill>
              </a:rPr>
              <a:t>	prophet </a:t>
            </a:r>
            <a:r>
              <a:rPr lang="en-NZ" sz="3400" b="1" dirty="0">
                <a:solidFill>
                  <a:schemeClr val="bg1"/>
                </a:solidFill>
              </a:rPr>
              <a:t>in Israel!”</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9 So </a:t>
            </a:r>
            <a:r>
              <a:rPr lang="en-NZ" sz="3400" b="1" dirty="0" err="1">
                <a:solidFill>
                  <a:schemeClr val="bg1"/>
                </a:solidFill>
              </a:rPr>
              <a:t>Naaman</a:t>
            </a:r>
            <a:r>
              <a:rPr lang="en-NZ" sz="3400" b="1" dirty="0">
                <a:solidFill>
                  <a:schemeClr val="bg1"/>
                </a:solidFill>
              </a:rPr>
              <a:t> went with his horses and chariot and stopped at the entrance to Elisha's house. 10 Elisha sent a servant out to tell him to go and wash himself seven times in the Jordan River, and he would be completely cured of his disease. </a:t>
            </a:r>
            <a:endParaRPr lang="en-NZ" sz="3400" b="1" dirty="0" smtClean="0">
              <a:solidFill>
                <a:schemeClr val="bg1"/>
              </a:solidFill>
            </a:endParaRPr>
          </a:p>
        </p:txBody>
      </p:sp>
    </p:spTree>
    <p:extLst>
      <p:ext uri="{BB962C8B-B14F-4D97-AF65-F5344CB8AC3E}">
        <p14:creationId xmlns:p14="http://schemas.microsoft.com/office/powerpoint/2010/main" val="186864038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2 Kings 5:1 – 14 </a:t>
            </a:r>
          </a:p>
          <a:p>
            <a:pPr algn="l">
              <a:lnSpc>
                <a:spcPct val="100000"/>
              </a:lnSpc>
              <a:spcBef>
                <a:spcPts val="0"/>
              </a:spcBef>
            </a:pPr>
            <a:r>
              <a:rPr lang="en-NZ" sz="3400" b="1" dirty="0" smtClean="0">
                <a:solidFill>
                  <a:schemeClr val="bg1"/>
                </a:solidFill>
              </a:rPr>
              <a:t>11 </a:t>
            </a:r>
            <a:r>
              <a:rPr lang="en-NZ" sz="3400" b="1" dirty="0">
                <a:solidFill>
                  <a:schemeClr val="bg1"/>
                </a:solidFill>
              </a:rPr>
              <a:t>But </a:t>
            </a:r>
            <a:r>
              <a:rPr lang="en-NZ" sz="3400" b="1" dirty="0" err="1">
                <a:solidFill>
                  <a:schemeClr val="bg1"/>
                </a:solidFill>
              </a:rPr>
              <a:t>Naaman</a:t>
            </a:r>
            <a:r>
              <a:rPr lang="en-NZ" sz="3400" b="1" dirty="0">
                <a:solidFill>
                  <a:schemeClr val="bg1"/>
                </a:solidFill>
              </a:rPr>
              <a:t> left in a rage, saying, “I thought that he would at least come out to me, pray to the Lord his God, wave his hand over the diseased </a:t>
            </a:r>
            <a:r>
              <a:rPr lang="en-NZ" sz="3400" b="1" dirty="0" smtClean="0">
                <a:solidFill>
                  <a:schemeClr val="bg1"/>
                </a:solidFill>
              </a:rPr>
              <a:t>spot, </a:t>
            </a:r>
            <a:r>
              <a:rPr lang="en-NZ" sz="3400" b="1" dirty="0">
                <a:solidFill>
                  <a:schemeClr val="bg1"/>
                </a:solidFill>
              </a:rPr>
              <a:t>and cure me! 12 Besides, aren't the rivers </a:t>
            </a:r>
            <a:r>
              <a:rPr lang="en-NZ" sz="3400" b="1" dirty="0" err="1">
                <a:solidFill>
                  <a:schemeClr val="bg1"/>
                </a:solidFill>
              </a:rPr>
              <a:t>Abana</a:t>
            </a:r>
            <a:r>
              <a:rPr lang="en-NZ" sz="3400" b="1" dirty="0">
                <a:solidFill>
                  <a:schemeClr val="bg1"/>
                </a:solidFill>
              </a:rPr>
              <a:t> and </a:t>
            </a:r>
            <a:r>
              <a:rPr lang="en-NZ" sz="3400" b="1" dirty="0" err="1">
                <a:solidFill>
                  <a:schemeClr val="bg1"/>
                </a:solidFill>
              </a:rPr>
              <a:t>Pharpar</a:t>
            </a:r>
            <a:r>
              <a:rPr lang="en-NZ" sz="3400" b="1" dirty="0">
                <a:solidFill>
                  <a:schemeClr val="bg1"/>
                </a:solidFill>
              </a:rPr>
              <a:t>, back in Damascus, better than any river in Israel? I could have washed in them and been cured</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57127651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2 Kings 5:1 – 14 </a:t>
            </a:r>
          </a:p>
          <a:p>
            <a:pPr algn="l">
              <a:lnSpc>
                <a:spcPct val="100000"/>
              </a:lnSpc>
              <a:spcBef>
                <a:spcPts val="0"/>
              </a:spcBef>
            </a:pPr>
            <a:r>
              <a:rPr lang="en-NZ" sz="3400" b="1" dirty="0" smtClean="0">
                <a:solidFill>
                  <a:schemeClr val="bg1"/>
                </a:solidFill>
              </a:rPr>
              <a:t>13 </a:t>
            </a:r>
            <a:r>
              <a:rPr lang="en-NZ" sz="3400" b="1" dirty="0">
                <a:solidFill>
                  <a:schemeClr val="bg1"/>
                </a:solidFill>
              </a:rPr>
              <a:t>His servants went up to him and said, “Sir, if the prophet had told you to do something difficult, you would have done it. Now why can't you just wash yourself, as he said, and be cured?” 14 So </a:t>
            </a:r>
            <a:r>
              <a:rPr lang="en-NZ" sz="3400" b="1" dirty="0" err="1">
                <a:solidFill>
                  <a:schemeClr val="bg1"/>
                </a:solidFill>
              </a:rPr>
              <a:t>Naaman</a:t>
            </a:r>
            <a:r>
              <a:rPr lang="en-NZ" sz="3400" b="1" dirty="0">
                <a:solidFill>
                  <a:schemeClr val="bg1"/>
                </a:solidFill>
              </a:rPr>
              <a:t> went down to the Jordan, dipped himself in it seven times, as Elisha had instructed, and he was completely cured. His flesh became firm and healthy like that of a child.</a:t>
            </a:r>
            <a:endParaRPr lang="en-NZ" sz="3400" b="1" dirty="0" smtClean="0">
              <a:solidFill>
                <a:schemeClr val="bg1"/>
              </a:solidFill>
            </a:endParaRPr>
          </a:p>
        </p:txBody>
      </p:sp>
    </p:spTree>
    <p:extLst>
      <p:ext uri="{BB962C8B-B14F-4D97-AF65-F5344CB8AC3E}">
        <p14:creationId xmlns:p14="http://schemas.microsoft.com/office/powerpoint/2010/main" val="7845498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10:1 – 11, 16 – 20 </a:t>
            </a: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10:1 – 11, 16 – 20 </a:t>
            </a:r>
          </a:p>
          <a:p>
            <a:pPr algn="l">
              <a:lnSpc>
                <a:spcPct val="100000"/>
              </a:lnSpc>
              <a:spcBef>
                <a:spcPts val="0"/>
              </a:spcBef>
            </a:pPr>
            <a:r>
              <a:rPr lang="en-NZ" sz="3400" b="1" dirty="0" smtClean="0">
                <a:solidFill>
                  <a:schemeClr val="bg1"/>
                </a:solidFill>
              </a:rPr>
              <a:t>1 After </a:t>
            </a:r>
            <a:r>
              <a:rPr lang="en-NZ" sz="3400" b="1" dirty="0">
                <a:solidFill>
                  <a:schemeClr val="bg1"/>
                </a:solidFill>
              </a:rPr>
              <a:t>this the Lord chose another </a:t>
            </a:r>
            <a:r>
              <a:rPr lang="en-NZ" sz="3400" b="1" dirty="0" smtClean="0">
                <a:solidFill>
                  <a:schemeClr val="bg1"/>
                </a:solidFill>
              </a:rPr>
              <a:t>seventy-two </a:t>
            </a:r>
            <a:r>
              <a:rPr lang="en-NZ" sz="3400" b="1" dirty="0">
                <a:solidFill>
                  <a:schemeClr val="bg1"/>
                </a:solidFill>
              </a:rPr>
              <a:t>men and sent them out two by two, to go ahead of him to every town and place where he himself was about to go. 2 He said to them,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There is a large harvest, but few workers </a:t>
            </a:r>
            <a:r>
              <a:rPr lang="en-NZ" sz="3400" b="1" dirty="0" smtClean="0">
                <a:solidFill>
                  <a:schemeClr val="bg1"/>
                </a:solidFill>
              </a:rPr>
              <a:t>	to </a:t>
            </a:r>
            <a:r>
              <a:rPr lang="en-NZ" sz="3400" b="1" dirty="0">
                <a:solidFill>
                  <a:schemeClr val="bg1"/>
                </a:solidFill>
              </a:rPr>
              <a:t>gather it in. Pray to the owner of the </a:t>
            </a:r>
            <a:r>
              <a:rPr lang="en-NZ" sz="3400" b="1" dirty="0" smtClean="0">
                <a:solidFill>
                  <a:schemeClr val="bg1"/>
                </a:solidFill>
              </a:rPr>
              <a:t>	harvest </a:t>
            </a:r>
            <a:r>
              <a:rPr lang="en-NZ" sz="3400" b="1" dirty="0">
                <a:solidFill>
                  <a:schemeClr val="bg1"/>
                </a:solidFill>
              </a:rPr>
              <a:t>that he will send out workers to </a:t>
            </a:r>
            <a:r>
              <a:rPr lang="en-NZ" sz="3400" b="1" dirty="0" smtClean="0">
                <a:solidFill>
                  <a:schemeClr val="bg1"/>
                </a:solidFill>
              </a:rPr>
              <a:t>	gather </a:t>
            </a:r>
            <a:r>
              <a:rPr lang="en-NZ" sz="3400" b="1" dirty="0">
                <a:solidFill>
                  <a:schemeClr val="bg1"/>
                </a:solidFill>
              </a:rPr>
              <a:t>in his harvest. </a:t>
            </a:r>
            <a:endParaRPr lang="en-NZ" sz="3400" b="1" dirty="0" smtClean="0">
              <a:solidFill>
                <a:schemeClr val="bg1"/>
              </a:solidFill>
            </a:endParaRPr>
          </a:p>
        </p:txBody>
      </p:sp>
    </p:spTree>
    <p:extLst>
      <p:ext uri="{BB962C8B-B14F-4D97-AF65-F5344CB8AC3E}">
        <p14:creationId xmlns:p14="http://schemas.microsoft.com/office/powerpoint/2010/main" val="386407085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3495</TotalTime>
  <Words>2044</Words>
  <Application>Microsoft Office PowerPoint</Application>
  <PresentationFormat>On-screen Show (4:3)</PresentationFormat>
  <Paragraphs>373</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Tani</cp:lastModifiedBy>
  <cp:revision>444</cp:revision>
  <dcterms:created xsi:type="dcterms:W3CDTF">2017-05-05T00:30:58Z</dcterms:created>
  <dcterms:modified xsi:type="dcterms:W3CDTF">2019-07-06T21:18:56Z</dcterms:modified>
</cp:coreProperties>
</file>