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22" r:id="rId2"/>
    <p:sldId id="456" r:id="rId3"/>
    <p:sldId id="492" r:id="rId4"/>
    <p:sldId id="455" r:id="rId5"/>
    <p:sldId id="423" r:id="rId6"/>
    <p:sldId id="493" r:id="rId7"/>
    <p:sldId id="494" r:id="rId8"/>
    <p:sldId id="495" r:id="rId9"/>
    <p:sldId id="496" r:id="rId10"/>
    <p:sldId id="497" r:id="rId11"/>
    <p:sldId id="498" r:id="rId12"/>
    <p:sldId id="499" r:id="rId13"/>
    <p:sldId id="500" r:id="rId14"/>
    <p:sldId id="501" r:id="rId15"/>
    <p:sldId id="502" r:id="rId16"/>
    <p:sldId id="503" r:id="rId17"/>
    <p:sldId id="504" r:id="rId18"/>
    <p:sldId id="505" r:id="rId19"/>
    <p:sldId id="506" r:id="rId20"/>
    <p:sldId id="507" r:id="rId21"/>
    <p:sldId id="508" r:id="rId22"/>
    <p:sldId id="509" r:id="rId23"/>
    <p:sldId id="510" r:id="rId24"/>
    <p:sldId id="511" r:id="rId25"/>
    <p:sldId id="512" r:id="rId26"/>
    <p:sldId id="513" r:id="rId27"/>
    <p:sldId id="514" r:id="rId28"/>
    <p:sldId id="515" r:id="rId29"/>
    <p:sldId id="516" r:id="rId30"/>
    <p:sldId id="517" r:id="rId31"/>
    <p:sldId id="518" r:id="rId32"/>
    <p:sldId id="519" r:id="rId33"/>
    <p:sldId id="520" r:id="rId34"/>
    <p:sldId id="521" r:id="rId35"/>
    <p:sldId id="522" r:id="rId36"/>
    <p:sldId id="52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8" d="100"/>
          <a:sy n="88" d="100"/>
        </p:scale>
        <p:origin x="1320"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15/09/2019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15/09/2019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First Reading</a:t>
            </a:r>
          </a:p>
          <a:p>
            <a:pPr>
              <a:lnSpc>
                <a:spcPct val="100000"/>
              </a:lnSpc>
              <a:spcBef>
                <a:spcPts val="0"/>
              </a:spcBef>
            </a:pPr>
            <a:r>
              <a:rPr lang="en-NZ" sz="4000" b="1" dirty="0" smtClean="0">
                <a:solidFill>
                  <a:schemeClr val="bg1"/>
                </a:solidFill>
              </a:rPr>
              <a:t>1 Timothy 1:12 – 17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gn="l">
              <a:lnSpc>
                <a:spcPct val="100000"/>
              </a:lnSpc>
              <a:spcBef>
                <a:spcPts val="0"/>
              </a:spcBef>
            </a:pPr>
            <a:r>
              <a:rPr lang="en-NZ" sz="3400" b="1" dirty="0" smtClean="0">
                <a:solidFill>
                  <a:schemeClr val="bg1"/>
                </a:solidFill>
              </a:rPr>
              <a:t>First Reading</a:t>
            </a:r>
          </a:p>
          <a:p>
            <a:pPr algn="l">
              <a:lnSpc>
                <a:spcPct val="100000"/>
              </a:lnSpc>
              <a:spcBef>
                <a:spcPts val="0"/>
              </a:spcBef>
            </a:pPr>
            <a:r>
              <a:rPr lang="en-NZ" sz="3400" b="1" dirty="0">
                <a:solidFill>
                  <a:schemeClr val="bg1"/>
                </a:solidFill>
              </a:rPr>
              <a:t>	</a:t>
            </a:r>
            <a:r>
              <a:rPr lang="en-NZ" sz="3400" b="1" dirty="0" smtClean="0">
                <a:solidFill>
                  <a:schemeClr val="bg1"/>
                </a:solidFill>
              </a:rPr>
              <a:t>- God is merciful</a:t>
            </a:r>
            <a:endParaRPr lang="en-NZ" sz="3400" b="1" dirty="0" smtClean="0">
              <a:solidFill>
                <a:schemeClr val="bg1"/>
              </a:solidFill>
            </a:endParaRPr>
          </a:p>
        </p:txBody>
      </p:sp>
    </p:spTree>
    <p:extLst>
      <p:ext uri="{BB962C8B-B14F-4D97-AF65-F5344CB8AC3E}">
        <p14:creationId xmlns:p14="http://schemas.microsoft.com/office/powerpoint/2010/main" val="21522648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gn="l">
              <a:lnSpc>
                <a:spcPct val="100000"/>
              </a:lnSpc>
              <a:spcBef>
                <a:spcPts val="0"/>
              </a:spcBef>
            </a:pPr>
            <a:r>
              <a:rPr lang="en-NZ" sz="3400" b="1" dirty="0" smtClean="0">
                <a:solidFill>
                  <a:schemeClr val="bg1"/>
                </a:solidFill>
              </a:rPr>
              <a:t>First Reading</a:t>
            </a:r>
          </a:p>
          <a:p>
            <a:pPr algn="l">
              <a:lnSpc>
                <a:spcPct val="100000"/>
              </a:lnSpc>
              <a:spcBef>
                <a:spcPts val="0"/>
              </a:spcBef>
            </a:pPr>
            <a:r>
              <a:rPr lang="en-NZ" sz="3400" b="1" dirty="0">
                <a:solidFill>
                  <a:schemeClr val="bg1"/>
                </a:solidFill>
              </a:rPr>
              <a:t>	</a:t>
            </a:r>
            <a:r>
              <a:rPr lang="en-NZ" sz="3400" b="1" dirty="0" smtClean="0">
                <a:solidFill>
                  <a:schemeClr val="bg1"/>
                </a:solidFill>
              </a:rPr>
              <a:t>- God is merciful</a:t>
            </a:r>
          </a:p>
          <a:p>
            <a:pPr algn="l">
              <a:lnSpc>
                <a:spcPct val="100000"/>
              </a:lnSpc>
              <a:spcBef>
                <a:spcPts val="0"/>
              </a:spcBef>
            </a:pPr>
            <a:r>
              <a:rPr lang="en-NZ" sz="3400" b="1" dirty="0">
                <a:solidFill>
                  <a:schemeClr val="bg1"/>
                </a:solidFill>
              </a:rPr>
              <a:t>	</a:t>
            </a:r>
            <a:r>
              <a:rPr lang="en-NZ" sz="3400" b="1" dirty="0" smtClean="0">
                <a:solidFill>
                  <a:schemeClr val="bg1"/>
                </a:solidFill>
              </a:rPr>
              <a:t>- Forgave and Welcomed Paul</a:t>
            </a:r>
            <a:endParaRPr lang="en-NZ" sz="3400" b="1" dirty="0" smtClean="0">
              <a:solidFill>
                <a:schemeClr val="bg1"/>
              </a:solidFill>
            </a:endParaRPr>
          </a:p>
        </p:txBody>
      </p:sp>
    </p:spTree>
    <p:extLst>
      <p:ext uri="{BB962C8B-B14F-4D97-AF65-F5344CB8AC3E}">
        <p14:creationId xmlns:p14="http://schemas.microsoft.com/office/powerpoint/2010/main" val="318558430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gn="l">
              <a:lnSpc>
                <a:spcPct val="100000"/>
              </a:lnSpc>
              <a:spcBef>
                <a:spcPts val="0"/>
              </a:spcBef>
            </a:pPr>
            <a:r>
              <a:rPr lang="en-NZ" sz="3400" b="1" dirty="0" smtClean="0">
                <a:solidFill>
                  <a:schemeClr val="bg1"/>
                </a:solidFill>
              </a:rPr>
              <a:t>First Reading</a:t>
            </a:r>
          </a:p>
          <a:p>
            <a:pPr algn="l">
              <a:lnSpc>
                <a:spcPct val="100000"/>
              </a:lnSpc>
              <a:spcBef>
                <a:spcPts val="0"/>
              </a:spcBef>
            </a:pPr>
            <a:r>
              <a:rPr lang="en-NZ" sz="3400" b="1" dirty="0">
                <a:solidFill>
                  <a:schemeClr val="bg1"/>
                </a:solidFill>
              </a:rPr>
              <a:t>	</a:t>
            </a:r>
            <a:r>
              <a:rPr lang="en-NZ" sz="3400" b="1" dirty="0" smtClean="0">
                <a:solidFill>
                  <a:schemeClr val="bg1"/>
                </a:solidFill>
              </a:rPr>
              <a:t>- God is merciful</a:t>
            </a:r>
          </a:p>
          <a:p>
            <a:pPr algn="l">
              <a:lnSpc>
                <a:spcPct val="100000"/>
              </a:lnSpc>
              <a:spcBef>
                <a:spcPts val="0"/>
              </a:spcBef>
            </a:pPr>
            <a:r>
              <a:rPr lang="en-NZ" sz="3400" b="1" dirty="0">
                <a:solidFill>
                  <a:schemeClr val="bg1"/>
                </a:solidFill>
              </a:rPr>
              <a:t>	</a:t>
            </a:r>
            <a:r>
              <a:rPr lang="en-NZ" sz="3400" b="1" dirty="0" smtClean="0">
                <a:solidFill>
                  <a:schemeClr val="bg1"/>
                </a:solidFill>
              </a:rPr>
              <a:t>- Forgave and Welcomed Paul</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God welcomes sinners to believe</a:t>
            </a:r>
            <a:endParaRPr lang="en-NZ" sz="3400" b="1" dirty="0" smtClean="0">
              <a:solidFill>
                <a:schemeClr val="bg1"/>
              </a:solidFill>
            </a:endParaRPr>
          </a:p>
        </p:txBody>
      </p:sp>
    </p:spTree>
    <p:extLst>
      <p:ext uri="{BB962C8B-B14F-4D97-AF65-F5344CB8AC3E}">
        <p14:creationId xmlns:p14="http://schemas.microsoft.com/office/powerpoint/2010/main" val="123098049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gn="l">
              <a:lnSpc>
                <a:spcPct val="100000"/>
              </a:lnSpc>
              <a:spcBef>
                <a:spcPts val="0"/>
              </a:spcBef>
            </a:pPr>
            <a:r>
              <a:rPr lang="en-NZ" sz="3400" b="1" dirty="0" smtClean="0">
                <a:solidFill>
                  <a:schemeClr val="bg1"/>
                </a:solidFill>
              </a:rPr>
              <a:t>First Reading</a:t>
            </a:r>
          </a:p>
          <a:p>
            <a:pPr algn="l">
              <a:lnSpc>
                <a:spcPct val="100000"/>
              </a:lnSpc>
              <a:spcBef>
                <a:spcPts val="0"/>
              </a:spcBef>
            </a:pPr>
            <a:r>
              <a:rPr lang="en-NZ" sz="3400" b="1" dirty="0">
                <a:solidFill>
                  <a:schemeClr val="bg1"/>
                </a:solidFill>
              </a:rPr>
              <a:t>	</a:t>
            </a:r>
            <a:r>
              <a:rPr lang="en-NZ" sz="3400" b="1" dirty="0" smtClean="0">
                <a:solidFill>
                  <a:schemeClr val="bg1"/>
                </a:solidFill>
              </a:rPr>
              <a:t>- God is merciful</a:t>
            </a:r>
          </a:p>
          <a:p>
            <a:pPr algn="l">
              <a:lnSpc>
                <a:spcPct val="100000"/>
              </a:lnSpc>
              <a:spcBef>
                <a:spcPts val="0"/>
              </a:spcBef>
            </a:pPr>
            <a:r>
              <a:rPr lang="en-NZ" sz="3400" b="1" dirty="0">
                <a:solidFill>
                  <a:schemeClr val="bg1"/>
                </a:solidFill>
              </a:rPr>
              <a:t>	</a:t>
            </a:r>
            <a:r>
              <a:rPr lang="en-NZ" sz="3400" b="1" dirty="0" smtClean="0">
                <a:solidFill>
                  <a:schemeClr val="bg1"/>
                </a:solidFill>
              </a:rPr>
              <a:t>- Forgave and Welcomed Paul</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God welcomes sinners to believe</a:t>
            </a:r>
          </a:p>
          <a:p>
            <a:pPr algn="l">
              <a:lnSpc>
                <a:spcPct val="100000"/>
              </a:lnSpc>
              <a:spcBef>
                <a:spcPts val="0"/>
              </a:spcBef>
            </a:pPr>
            <a:r>
              <a:rPr lang="en-NZ" sz="3400" b="1" dirty="0" smtClean="0">
                <a:solidFill>
                  <a:schemeClr val="bg1"/>
                </a:solidFill>
              </a:rPr>
              <a:t>Gospel:</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i="1" dirty="0" smtClean="0">
              <a:solidFill>
                <a:srgbClr val="FFFF00"/>
              </a:solidFill>
            </a:endParaRPr>
          </a:p>
          <a:p>
            <a:pPr algn="l">
              <a:lnSpc>
                <a:spcPct val="100000"/>
              </a:lnSpc>
              <a:spcBef>
                <a:spcPts val="0"/>
              </a:spcBef>
            </a:pPr>
            <a:r>
              <a:rPr lang="en-NZ" sz="3400" b="1" i="1" dirty="0" smtClean="0">
                <a:solidFill>
                  <a:srgbClr val="FFFF00"/>
                </a:solidFill>
              </a:rPr>
              <a:t>V1 … the tax collectors and sinners were all gathering around to hear Jesus</a:t>
            </a:r>
            <a:endParaRPr lang="en-NZ" sz="3400" b="1" dirty="0" smtClean="0">
              <a:solidFill>
                <a:schemeClr val="bg1"/>
              </a:solidFill>
            </a:endParaRPr>
          </a:p>
        </p:txBody>
      </p:sp>
    </p:spTree>
    <p:extLst>
      <p:ext uri="{BB962C8B-B14F-4D97-AF65-F5344CB8AC3E}">
        <p14:creationId xmlns:p14="http://schemas.microsoft.com/office/powerpoint/2010/main" val="338488405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i="1" dirty="0" smtClean="0">
              <a:solidFill>
                <a:srgbClr val="FFFF00"/>
              </a:solidFill>
            </a:endParaRPr>
          </a:p>
          <a:p>
            <a:pPr algn="l">
              <a:lnSpc>
                <a:spcPct val="100000"/>
              </a:lnSpc>
              <a:spcBef>
                <a:spcPts val="0"/>
              </a:spcBef>
            </a:pPr>
            <a:r>
              <a:rPr lang="en-NZ" sz="3400" b="1" i="1" dirty="0" smtClean="0">
                <a:solidFill>
                  <a:srgbClr val="FFFF00"/>
                </a:solidFill>
              </a:rPr>
              <a:t>V1 … the tax collectors and sinners were all gathering around to hear Jesus</a:t>
            </a:r>
            <a:endParaRPr lang="en-NZ" sz="3400" b="1" dirty="0" smtClean="0">
              <a:solidFill>
                <a:schemeClr val="bg1"/>
              </a:solidFill>
            </a:endParaRPr>
          </a:p>
        </p:txBody>
      </p:sp>
    </p:spTree>
    <p:extLst>
      <p:ext uri="{BB962C8B-B14F-4D97-AF65-F5344CB8AC3E}">
        <p14:creationId xmlns:p14="http://schemas.microsoft.com/office/powerpoint/2010/main" val="36022181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I thank Christ Jesus our Lord, who has given me strength, that he considered me trustworthy, </a:t>
            </a:r>
            <a:r>
              <a:rPr lang="en-NZ" sz="3400" b="1" i="1" u="sng" dirty="0">
                <a:solidFill>
                  <a:srgbClr val="FFFF00"/>
                </a:solidFill>
              </a:rPr>
              <a:t>appointing me</a:t>
            </a:r>
            <a:r>
              <a:rPr lang="en-NZ" sz="3400" b="1" i="1" dirty="0">
                <a:solidFill>
                  <a:srgbClr val="FFFF00"/>
                </a:solidFill>
              </a:rPr>
              <a:t> to his service. </a:t>
            </a:r>
            <a:endParaRPr lang="en-NZ" sz="3400" b="1" dirty="0" smtClean="0">
              <a:solidFill>
                <a:schemeClr val="bg1"/>
              </a:solidFill>
            </a:endParaRPr>
          </a:p>
        </p:txBody>
      </p:sp>
    </p:spTree>
    <p:extLst>
      <p:ext uri="{BB962C8B-B14F-4D97-AF65-F5344CB8AC3E}">
        <p14:creationId xmlns:p14="http://schemas.microsoft.com/office/powerpoint/2010/main" val="134297704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I thank Christ Jesus our Lord, who has given me strength, that he considered me trustworthy, </a:t>
            </a:r>
            <a:r>
              <a:rPr lang="en-NZ" sz="3400" b="1" i="1" u="sng" dirty="0">
                <a:solidFill>
                  <a:srgbClr val="FFFF00"/>
                </a:solidFill>
              </a:rPr>
              <a:t>appointing me</a:t>
            </a:r>
            <a:r>
              <a:rPr lang="en-NZ" sz="3400" b="1" i="1" dirty="0">
                <a:solidFill>
                  <a:srgbClr val="FFFF00"/>
                </a:solidFill>
              </a:rPr>
              <a:t> to his service. </a:t>
            </a:r>
            <a:endParaRPr lang="en-NZ" sz="3400" b="1" dirty="0" smtClean="0">
              <a:solidFill>
                <a:schemeClr val="bg1"/>
              </a:solidFill>
            </a:endParaRPr>
          </a:p>
        </p:txBody>
      </p:sp>
    </p:spTree>
    <p:extLst>
      <p:ext uri="{BB962C8B-B14F-4D97-AF65-F5344CB8AC3E}">
        <p14:creationId xmlns:p14="http://schemas.microsoft.com/office/powerpoint/2010/main" val="8533303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I thank Christ Jesus our Lord, who has </a:t>
            </a:r>
            <a:r>
              <a:rPr lang="en-NZ" sz="3400" b="1" i="1" u="sng" dirty="0">
                <a:solidFill>
                  <a:srgbClr val="FFFF00"/>
                </a:solidFill>
              </a:rPr>
              <a:t>given me strength</a:t>
            </a:r>
            <a:r>
              <a:rPr lang="en-NZ" sz="3400" b="1" i="1" dirty="0">
                <a:solidFill>
                  <a:srgbClr val="FFFF00"/>
                </a:solidFill>
              </a:rPr>
              <a:t>, that he considered me trustworthy, </a:t>
            </a:r>
            <a:r>
              <a:rPr lang="en-NZ" sz="3400" b="1" i="1" u="sng" dirty="0">
                <a:solidFill>
                  <a:srgbClr val="FFFF00"/>
                </a:solidFill>
              </a:rPr>
              <a:t>appointing me</a:t>
            </a:r>
            <a:r>
              <a:rPr lang="en-NZ" sz="3400" b="1" i="1" dirty="0">
                <a:solidFill>
                  <a:srgbClr val="FFFF00"/>
                </a:solidFill>
              </a:rPr>
              <a:t> to his service. </a:t>
            </a:r>
            <a:endParaRPr lang="en-NZ" sz="3400" b="1" dirty="0" smtClean="0">
              <a:solidFill>
                <a:schemeClr val="bg1"/>
              </a:solidFill>
            </a:endParaRPr>
          </a:p>
        </p:txBody>
      </p:sp>
    </p:spTree>
    <p:extLst>
      <p:ext uri="{BB962C8B-B14F-4D97-AF65-F5344CB8AC3E}">
        <p14:creationId xmlns:p14="http://schemas.microsoft.com/office/powerpoint/2010/main" val="51729056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algn="l">
              <a:lnSpc>
                <a:spcPct val="100000"/>
              </a:lnSpc>
              <a:spcBef>
                <a:spcPts val="0"/>
              </a:spcBef>
            </a:pPr>
            <a:r>
              <a:rPr lang="en-NZ" sz="3400" b="1" dirty="0" smtClean="0">
                <a:solidFill>
                  <a:schemeClr val="bg1"/>
                </a:solidFill>
              </a:rPr>
              <a:t>	Gave him strength to share gospel</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I thank Christ Jesus our Lord, who has </a:t>
            </a:r>
            <a:r>
              <a:rPr lang="en-NZ" sz="3400" b="1" i="1" u="sng" dirty="0">
                <a:solidFill>
                  <a:srgbClr val="FFFF00"/>
                </a:solidFill>
              </a:rPr>
              <a:t>given me strength</a:t>
            </a:r>
            <a:r>
              <a:rPr lang="en-NZ" sz="3400" b="1" i="1" dirty="0">
                <a:solidFill>
                  <a:srgbClr val="FFFF00"/>
                </a:solidFill>
              </a:rPr>
              <a:t>, that he considered me trustworthy, </a:t>
            </a:r>
            <a:r>
              <a:rPr lang="en-NZ" sz="3400" b="1" i="1" u="sng" dirty="0">
                <a:solidFill>
                  <a:srgbClr val="FFFF00"/>
                </a:solidFill>
              </a:rPr>
              <a:t>appointing me</a:t>
            </a:r>
            <a:r>
              <a:rPr lang="en-NZ" sz="3400" b="1" i="1" dirty="0">
                <a:solidFill>
                  <a:srgbClr val="FFFF00"/>
                </a:solidFill>
              </a:rPr>
              <a:t> to his service. </a:t>
            </a:r>
            <a:endParaRPr lang="en-NZ" sz="3400" b="1" dirty="0" smtClean="0">
              <a:solidFill>
                <a:schemeClr val="bg1"/>
              </a:solidFill>
            </a:endParaRPr>
          </a:p>
        </p:txBody>
      </p:sp>
    </p:spTree>
    <p:extLst>
      <p:ext uri="{BB962C8B-B14F-4D97-AF65-F5344CB8AC3E}">
        <p14:creationId xmlns:p14="http://schemas.microsoft.com/office/powerpoint/2010/main" val="312618066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algn="l">
              <a:lnSpc>
                <a:spcPct val="100000"/>
              </a:lnSpc>
              <a:spcBef>
                <a:spcPts val="0"/>
              </a:spcBef>
            </a:pPr>
            <a:r>
              <a:rPr lang="en-NZ" sz="3400" b="1" dirty="0" smtClean="0">
                <a:solidFill>
                  <a:schemeClr val="bg1"/>
                </a:solidFill>
              </a:rPr>
              <a:t>	Gave him strength to share gospel</a:t>
            </a:r>
          </a:p>
          <a:p>
            <a:pPr algn="l">
              <a:lnSpc>
                <a:spcPct val="100000"/>
              </a:lnSpc>
              <a:spcBef>
                <a:spcPts val="0"/>
              </a:spcBef>
            </a:pPr>
            <a:r>
              <a:rPr lang="en-NZ" sz="3400" b="1" dirty="0">
                <a:solidFill>
                  <a:schemeClr val="bg1"/>
                </a:solidFill>
              </a:rPr>
              <a:t>	</a:t>
            </a:r>
            <a:r>
              <a:rPr lang="en-NZ" sz="3400" b="1" i="1" dirty="0" smtClean="0">
                <a:solidFill>
                  <a:srgbClr val="FFFF00"/>
                </a:solidFill>
              </a:rPr>
              <a:t>But </a:t>
            </a:r>
            <a:r>
              <a:rPr lang="en-NZ" sz="3400" b="1" i="1" dirty="0">
                <a:solidFill>
                  <a:srgbClr val="FFFF00"/>
                </a:solidFill>
              </a:rPr>
              <a:t>we have this treasure in jars of clay to </a:t>
            </a:r>
            <a:r>
              <a:rPr lang="en-NZ" sz="3400" b="1" i="1" dirty="0" smtClean="0">
                <a:solidFill>
                  <a:srgbClr val="FFFF00"/>
                </a:solidFill>
              </a:rPr>
              <a:t>	show </a:t>
            </a:r>
            <a:r>
              <a:rPr lang="en-NZ" sz="3400" b="1" i="1" dirty="0">
                <a:solidFill>
                  <a:srgbClr val="FFFF00"/>
                </a:solidFill>
              </a:rPr>
              <a:t>that this all-surpassing power is from </a:t>
            </a:r>
            <a:r>
              <a:rPr lang="en-NZ" sz="3400" b="1" i="1" dirty="0" smtClean="0">
                <a:solidFill>
                  <a:srgbClr val="FFFF00"/>
                </a:solidFill>
              </a:rPr>
              <a:t>	God </a:t>
            </a:r>
            <a:r>
              <a:rPr lang="en-NZ" sz="3400" b="1" i="1" dirty="0">
                <a:solidFill>
                  <a:srgbClr val="FFFF00"/>
                </a:solidFill>
              </a:rPr>
              <a:t>and not from us. (2 Co 4:7–8).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I thank Christ Jesus our Lord, who has </a:t>
            </a:r>
            <a:r>
              <a:rPr lang="en-NZ" sz="3400" b="1" i="1" u="sng" dirty="0">
                <a:solidFill>
                  <a:srgbClr val="FFFF00"/>
                </a:solidFill>
              </a:rPr>
              <a:t>given me strength</a:t>
            </a:r>
            <a:r>
              <a:rPr lang="en-NZ" sz="3400" b="1" i="1" dirty="0">
                <a:solidFill>
                  <a:srgbClr val="FFFF00"/>
                </a:solidFill>
              </a:rPr>
              <a:t>, that he considered me trustworthy, </a:t>
            </a:r>
            <a:r>
              <a:rPr lang="en-NZ" sz="3400" b="1" i="1" u="sng" dirty="0">
                <a:solidFill>
                  <a:srgbClr val="FFFF00"/>
                </a:solidFill>
              </a:rPr>
              <a:t>appointing me</a:t>
            </a:r>
            <a:r>
              <a:rPr lang="en-NZ" sz="3400" b="1" i="1" dirty="0">
                <a:solidFill>
                  <a:srgbClr val="FFFF00"/>
                </a:solidFill>
              </a:rPr>
              <a:t> to his service. </a:t>
            </a:r>
            <a:endParaRPr lang="en-NZ" sz="3400" b="1" dirty="0" smtClean="0">
              <a:solidFill>
                <a:schemeClr val="bg1"/>
              </a:solidFill>
            </a:endParaRPr>
          </a:p>
        </p:txBody>
      </p:sp>
    </p:spTree>
    <p:extLst>
      <p:ext uri="{BB962C8B-B14F-4D97-AF65-F5344CB8AC3E}">
        <p14:creationId xmlns:p14="http://schemas.microsoft.com/office/powerpoint/2010/main" val="216750687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1 Timothy 1:12 – 17 </a:t>
            </a:r>
          </a:p>
          <a:p>
            <a:pPr algn="l">
              <a:lnSpc>
                <a:spcPct val="100000"/>
              </a:lnSpc>
              <a:spcBef>
                <a:spcPts val="0"/>
              </a:spcBef>
            </a:pPr>
            <a:r>
              <a:rPr lang="en-NZ" sz="3400" b="1" dirty="0" smtClean="0">
                <a:solidFill>
                  <a:schemeClr val="bg1"/>
                </a:solidFill>
              </a:rPr>
              <a:t>1 I </a:t>
            </a:r>
            <a:r>
              <a:rPr lang="en-NZ" sz="3400" b="1" dirty="0">
                <a:solidFill>
                  <a:schemeClr val="bg1"/>
                </a:solidFill>
              </a:rPr>
              <a:t>give thanks to Christ Jesus our Lord, who has given me strength for my work. I thank him for considering me worthy and appointing me to serve him, 13 even though in the past I spoke evil of him and persecuted and insulted him. But God was merciful to me because I did not yet have faith and so did not know what I was doing. </a:t>
            </a:r>
            <a:endParaRPr lang="en-NZ" sz="3400" b="1" dirty="0" smtClean="0">
              <a:solidFill>
                <a:schemeClr val="bg1"/>
              </a:solidFill>
            </a:endParaRPr>
          </a:p>
          <a:p>
            <a:pPr algn="l">
              <a:lnSpc>
                <a:spcPct val="100000"/>
              </a:lnSpc>
              <a:spcBef>
                <a:spcPts val="0"/>
              </a:spcBef>
            </a:pPr>
            <a:r>
              <a:rPr lang="en-NZ" sz="3400" b="1" dirty="0">
                <a:solidFill>
                  <a:schemeClr val="bg1"/>
                </a:solidFill>
              </a:rPr>
              <a:t>14 And our Lord poured out his abundant grace on me and gave me the faith and love which are ours in union with Christ Jesus.</a:t>
            </a:r>
            <a:endParaRPr lang="en-NZ" sz="3400" b="1" dirty="0" smtClean="0">
              <a:solidFill>
                <a:schemeClr val="bg1"/>
              </a:solidFill>
            </a:endParaRPr>
          </a:p>
        </p:txBody>
      </p:sp>
    </p:spTree>
    <p:extLst>
      <p:ext uri="{BB962C8B-B14F-4D97-AF65-F5344CB8AC3E}">
        <p14:creationId xmlns:p14="http://schemas.microsoft.com/office/powerpoint/2010/main" val="380303184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algn="l">
              <a:lnSpc>
                <a:spcPct val="100000"/>
              </a:lnSpc>
              <a:spcBef>
                <a:spcPts val="0"/>
              </a:spcBef>
            </a:pPr>
            <a:r>
              <a:rPr lang="en-NZ" sz="3400" b="1" dirty="0" smtClean="0">
                <a:solidFill>
                  <a:schemeClr val="bg1"/>
                </a:solidFill>
              </a:rPr>
              <a:t>	Gave him strength to share gospel</a:t>
            </a:r>
          </a:p>
          <a:p>
            <a:pPr algn="l">
              <a:lnSpc>
                <a:spcPct val="100000"/>
              </a:lnSpc>
              <a:spcBef>
                <a:spcPts val="0"/>
              </a:spcBef>
            </a:pPr>
            <a:r>
              <a:rPr lang="en-NZ" sz="3400" b="1" dirty="0">
                <a:solidFill>
                  <a:schemeClr val="bg1"/>
                </a:solidFill>
              </a:rPr>
              <a:t>	</a:t>
            </a:r>
            <a:r>
              <a:rPr lang="en-NZ" sz="3400" b="1" i="1" dirty="0" smtClean="0">
                <a:solidFill>
                  <a:srgbClr val="FFFF00"/>
                </a:solidFill>
              </a:rPr>
              <a:t>But </a:t>
            </a:r>
            <a:r>
              <a:rPr lang="en-NZ" sz="3400" b="1" i="1" dirty="0">
                <a:solidFill>
                  <a:srgbClr val="FFFF00"/>
                </a:solidFill>
              </a:rPr>
              <a:t>we have this treasure in jars of clay to </a:t>
            </a:r>
            <a:r>
              <a:rPr lang="en-NZ" sz="3400" b="1" i="1" dirty="0" smtClean="0">
                <a:solidFill>
                  <a:srgbClr val="FFFF00"/>
                </a:solidFill>
              </a:rPr>
              <a:t>	show </a:t>
            </a:r>
            <a:r>
              <a:rPr lang="en-NZ" sz="3400" b="1" i="1" dirty="0">
                <a:solidFill>
                  <a:srgbClr val="FFFF00"/>
                </a:solidFill>
              </a:rPr>
              <a:t>that this all-surpassing power is from </a:t>
            </a:r>
            <a:r>
              <a:rPr lang="en-NZ" sz="3400" b="1" i="1" dirty="0" smtClean="0">
                <a:solidFill>
                  <a:srgbClr val="FFFF00"/>
                </a:solidFill>
              </a:rPr>
              <a:t>	God </a:t>
            </a:r>
            <a:r>
              <a:rPr lang="en-NZ" sz="3400" b="1" i="1" dirty="0">
                <a:solidFill>
                  <a:srgbClr val="FFFF00"/>
                </a:solidFill>
              </a:rPr>
              <a:t>and not from us. (2 Co 4:7–8). </a:t>
            </a:r>
          </a:p>
          <a:p>
            <a:pPr algn="l">
              <a:lnSpc>
                <a:spcPct val="100000"/>
              </a:lnSpc>
              <a:spcBef>
                <a:spcPts val="0"/>
              </a:spcBef>
            </a:pPr>
            <a:r>
              <a:rPr lang="en-NZ" sz="3400" b="1" dirty="0" smtClean="0">
                <a:solidFill>
                  <a:schemeClr val="bg1"/>
                </a:solidFill>
              </a:rPr>
              <a:t>	Treasure = gospel.  Jars = 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I thank Christ Jesus our Lord, who has </a:t>
            </a:r>
            <a:r>
              <a:rPr lang="en-NZ" sz="3400" b="1" i="1" u="sng" dirty="0">
                <a:solidFill>
                  <a:srgbClr val="FFFF00"/>
                </a:solidFill>
              </a:rPr>
              <a:t>given me strength</a:t>
            </a:r>
            <a:r>
              <a:rPr lang="en-NZ" sz="3400" b="1" i="1" dirty="0">
                <a:solidFill>
                  <a:srgbClr val="FFFF00"/>
                </a:solidFill>
              </a:rPr>
              <a:t>, that he considered me trustworthy, </a:t>
            </a:r>
            <a:r>
              <a:rPr lang="en-NZ" sz="3400" b="1" i="1" u="sng" dirty="0">
                <a:solidFill>
                  <a:srgbClr val="FFFF00"/>
                </a:solidFill>
              </a:rPr>
              <a:t>appointing me</a:t>
            </a:r>
            <a:r>
              <a:rPr lang="en-NZ" sz="3400" b="1" i="1" dirty="0">
                <a:solidFill>
                  <a:srgbClr val="FFFF00"/>
                </a:solidFill>
              </a:rPr>
              <a:t> to his service. </a:t>
            </a:r>
            <a:endParaRPr lang="en-NZ" sz="3400" b="1" dirty="0" smtClean="0">
              <a:solidFill>
                <a:schemeClr val="bg1"/>
              </a:solidFill>
            </a:endParaRPr>
          </a:p>
        </p:txBody>
      </p:sp>
    </p:spTree>
    <p:extLst>
      <p:ext uri="{BB962C8B-B14F-4D97-AF65-F5344CB8AC3E}">
        <p14:creationId xmlns:p14="http://schemas.microsoft.com/office/powerpoint/2010/main" val="300030634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algn="l">
              <a:lnSpc>
                <a:spcPct val="100000"/>
              </a:lnSpc>
              <a:spcBef>
                <a:spcPts val="0"/>
              </a:spcBef>
            </a:pPr>
            <a:r>
              <a:rPr lang="en-NZ" sz="3400" b="1" dirty="0" smtClean="0">
                <a:solidFill>
                  <a:schemeClr val="bg1"/>
                </a:solidFill>
              </a:rPr>
              <a:t>	Gave him strength to share gospel</a:t>
            </a:r>
          </a:p>
          <a:p>
            <a:pPr algn="l">
              <a:lnSpc>
                <a:spcPct val="100000"/>
              </a:lnSpc>
              <a:spcBef>
                <a:spcPts val="0"/>
              </a:spcBef>
            </a:pPr>
            <a:r>
              <a:rPr lang="en-NZ" sz="3400" b="1" dirty="0">
                <a:solidFill>
                  <a:schemeClr val="bg1"/>
                </a:solidFill>
              </a:rPr>
              <a:t>	</a:t>
            </a:r>
            <a:r>
              <a:rPr lang="en-NZ" sz="3400" b="1" i="1" dirty="0" smtClean="0">
                <a:solidFill>
                  <a:srgbClr val="FFFF00"/>
                </a:solidFill>
              </a:rPr>
              <a:t>But </a:t>
            </a:r>
            <a:r>
              <a:rPr lang="en-NZ" sz="3400" b="1" i="1" dirty="0">
                <a:solidFill>
                  <a:srgbClr val="FFFF00"/>
                </a:solidFill>
              </a:rPr>
              <a:t>we have this treasure in jars of clay to </a:t>
            </a:r>
            <a:r>
              <a:rPr lang="en-NZ" sz="3400" b="1" i="1" dirty="0" smtClean="0">
                <a:solidFill>
                  <a:srgbClr val="FFFF00"/>
                </a:solidFill>
              </a:rPr>
              <a:t>	show </a:t>
            </a:r>
            <a:r>
              <a:rPr lang="en-NZ" sz="3400" b="1" i="1" dirty="0">
                <a:solidFill>
                  <a:srgbClr val="FFFF00"/>
                </a:solidFill>
              </a:rPr>
              <a:t>that this all-surpassing power is from </a:t>
            </a:r>
            <a:r>
              <a:rPr lang="en-NZ" sz="3400" b="1" i="1" dirty="0" smtClean="0">
                <a:solidFill>
                  <a:srgbClr val="FFFF00"/>
                </a:solidFill>
              </a:rPr>
              <a:t>	God </a:t>
            </a:r>
            <a:r>
              <a:rPr lang="en-NZ" sz="3400" b="1" i="1" dirty="0">
                <a:solidFill>
                  <a:srgbClr val="FFFF00"/>
                </a:solidFill>
              </a:rPr>
              <a:t>and not from us. (2 Co 4:7–8). </a:t>
            </a:r>
          </a:p>
          <a:p>
            <a:pPr algn="l">
              <a:lnSpc>
                <a:spcPct val="100000"/>
              </a:lnSpc>
              <a:spcBef>
                <a:spcPts val="0"/>
              </a:spcBef>
            </a:pPr>
            <a:r>
              <a:rPr lang="en-NZ" sz="3400" b="1" dirty="0" smtClean="0">
                <a:solidFill>
                  <a:schemeClr val="bg1"/>
                </a:solidFill>
              </a:rPr>
              <a:t>	Treasure = gospel.  Jars = us</a:t>
            </a:r>
          </a:p>
          <a:p>
            <a:pPr algn="l">
              <a:lnSpc>
                <a:spcPct val="100000"/>
              </a:lnSpc>
              <a:spcBef>
                <a:spcPts val="0"/>
              </a:spcBef>
            </a:pPr>
            <a:r>
              <a:rPr lang="en-NZ" sz="3400" b="1" dirty="0" smtClean="0">
                <a:solidFill>
                  <a:schemeClr val="bg1"/>
                </a:solidFill>
              </a:rPr>
              <a:t>	Power from God</a:t>
            </a: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I thank Christ Jesus our Lord, who has </a:t>
            </a:r>
            <a:r>
              <a:rPr lang="en-NZ" sz="3400" b="1" i="1" u="sng" dirty="0">
                <a:solidFill>
                  <a:srgbClr val="FFFF00"/>
                </a:solidFill>
              </a:rPr>
              <a:t>given me strength</a:t>
            </a:r>
            <a:r>
              <a:rPr lang="en-NZ" sz="3400" b="1" i="1" dirty="0">
                <a:solidFill>
                  <a:srgbClr val="FFFF00"/>
                </a:solidFill>
              </a:rPr>
              <a:t>, that he considered me trustworthy, </a:t>
            </a:r>
            <a:r>
              <a:rPr lang="en-NZ" sz="3400" b="1" i="1" u="sng" dirty="0">
                <a:solidFill>
                  <a:srgbClr val="FFFF00"/>
                </a:solidFill>
              </a:rPr>
              <a:t>appointing me</a:t>
            </a:r>
            <a:r>
              <a:rPr lang="en-NZ" sz="3400" b="1" i="1" dirty="0">
                <a:solidFill>
                  <a:srgbClr val="FFFF00"/>
                </a:solidFill>
              </a:rPr>
              <a:t> to his service. </a:t>
            </a:r>
            <a:endParaRPr lang="en-NZ" sz="3400" b="1" dirty="0" smtClean="0">
              <a:solidFill>
                <a:schemeClr val="bg1"/>
              </a:solidFill>
            </a:endParaRPr>
          </a:p>
        </p:txBody>
      </p:sp>
    </p:spTree>
    <p:extLst>
      <p:ext uri="{BB962C8B-B14F-4D97-AF65-F5344CB8AC3E}">
        <p14:creationId xmlns:p14="http://schemas.microsoft.com/office/powerpoint/2010/main" val="403439670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I thank Christ Jesus our Lord, who has </a:t>
            </a:r>
            <a:r>
              <a:rPr lang="en-NZ" sz="3400" b="1" i="1" u="sng" dirty="0">
                <a:solidFill>
                  <a:srgbClr val="FFFF00"/>
                </a:solidFill>
              </a:rPr>
              <a:t>given me strength</a:t>
            </a:r>
            <a:r>
              <a:rPr lang="en-NZ" sz="3400" b="1" i="1" dirty="0">
                <a:solidFill>
                  <a:srgbClr val="FFFF00"/>
                </a:solidFill>
              </a:rPr>
              <a:t>, that he considered me trustworthy, </a:t>
            </a:r>
            <a:r>
              <a:rPr lang="en-NZ" sz="3400" b="1" i="1" u="sng" dirty="0">
                <a:solidFill>
                  <a:srgbClr val="FFFF00"/>
                </a:solidFill>
              </a:rPr>
              <a:t>appointing me</a:t>
            </a:r>
            <a:r>
              <a:rPr lang="en-NZ" sz="3400" b="1" i="1" dirty="0">
                <a:solidFill>
                  <a:srgbClr val="FFFF00"/>
                </a:solidFill>
              </a:rPr>
              <a:t> to his service. </a:t>
            </a:r>
            <a:endParaRPr lang="en-NZ" sz="3400" b="1" dirty="0" smtClean="0">
              <a:solidFill>
                <a:schemeClr val="bg1"/>
              </a:solidFill>
            </a:endParaRPr>
          </a:p>
        </p:txBody>
      </p:sp>
    </p:spTree>
    <p:extLst>
      <p:ext uri="{BB962C8B-B14F-4D97-AF65-F5344CB8AC3E}">
        <p14:creationId xmlns:p14="http://schemas.microsoft.com/office/powerpoint/2010/main" val="421705149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Even though I was once a blasphemer and a persecutor and a violent man, </a:t>
            </a:r>
            <a:r>
              <a:rPr lang="en-NZ" sz="3400" b="1" i="1" u="sng" dirty="0">
                <a:solidFill>
                  <a:srgbClr val="FFFF00"/>
                </a:solidFill>
              </a:rPr>
              <a:t>I was shown mercy</a:t>
            </a:r>
            <a:r>
              <a:rPr lang="en-NZ" sz="3400" b="1" i="1" dirty="0">
                <a:solidFill>
                  <a:srgbClr val="FFFF00"/>
                </a:solidFill>
              </a:rPr>
              <a:t> because I acted in ignorance and unbelief.</a:t>
            </a:r>
            <a:endParaRPr lang="en-NZ" sz="3400" b="1" dirty="0" smtClean="0">
              <a:solidFill>
                <a:schemeClr val="bg1"/>
              </a:solidFill>
            </a:endParaRPr>
          </a:p>
        </p:txBody>
      </p:sp>
    </p:spTree>
    <p:extLst>
      <p:ext uri="{BB962C8B-B14F-4D97-AF65-F5344CB8AC3E}">
        <p14:creationId xmlns:p14="http://schemas.microsoft.com/office/powerpoint/2010/main" val="405349847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Even though I was once a blasphemer and a persecutor and a violent man, </a:t>
            </a:r>
            <a:r>
              <a:rPr lang="en-NZ" sz="3400" b="1" i="1" u="sng" dirty="0">
                <a:solidFill>
                  <a:srgbClr val="FFFF00"/>
                </a:solidFill>
              </a:rPr>
              <a:t>I was shown mercy</a:t>
            </a:r>
            <a:r>
              <a:rPr lang="en-NZ" sz="3400" b="1" i="1" dirty="0">
                <a:solidFill>
                  <a:srgbClr val="FFFF00"/>
                </a:solidFill>
              </a:rPr>
              <a:t> because I acted in ignorance and unbelief.</a:t>
            </a:r>
            <a:endParaRPr lang="en-NZ" sz="3400" b="1" dirty="0" smtClean="0">
              <a:solidFill>
                <a:schemeClr val="bg1"/>
              </a:solidFill>
            </a:endParaRPr>
          </a:p>
        </p:txBody>
      </p:sp>
    </p:spTree>
    <p:extLst>
      <p:ext uri="{BB962C8B-B14F-4D97-AF65-F5344CB8AC3E}">
        <p14:creationId xmlns:p14="http://schemas.microsoft.com/office/powerpoint/2010/main" val="303523412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endParaRPr lang="en-NZ" sz="3400" b="1" dirty="0">
              <a:solidFill>
                <a:schemeClr val="bg1"/>
              </a:solidFill>
            </a:endParaRPr>
          </a:p>
          <a:p>
            <a:pPr algn="l">
              <a:lnSpc>
                <a:spcPct val="100000"/>
              </a:lnSpc>
              <a:spcBef>
                <a:spcPts val="0"/>
              </a:spcBef>
            </a:pPr>
            <a:r>
              <a:rPr lang="en-NZ" sz="3400" b="1" dirty="0" smtClean="0">
                <a:solidFill>
                  <a:schemeClr val="bg1"/>
                </a:solidFill>
              </a:rPr>
              <a:t>	Paul = a blasphemer, a persecutor and a 	violent man against Christians.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Even though I was once a blasphemer and a persecutor and a violent man, </a:t>
            </a:r>
            <a:r>
              <a:rPr lang="en-NZ" sz="3400" b="1" i="1" u="sng" dirty="0">
                <a:solidFill>
                  <a:srgbClr val="FFFF00"/>
                </a:solidFill>
              </a:rPr>
              <a:t>I was shown mercy</a:t>
            </a:r>
            <a:r>
              <a:rPr lang="en-NZ" sz="3400" b="1" i="1" dirty="0">
                <a:solidFill>
                  <a:srgbClr val="FFFF00"/>
                </a:solidFill>
              </a:rPr>
              <a:t> because I acted in ignorance and unbelief.</a:t>
            </a:r>
            <a:endParaRPr lang="en-NZ" sz="3400" b="1" dirty="0" smtClean="0">
              <a:solidFill>
                <a:schemeClr val="bg1"/>
              </a:solidFill>
            </a:endParaRPr>
          </a:p>
        </p:txBody>
      </p:sp>
    </p:spTree>
    <p:extLst>
      <p:ext uri="{BB962C8B-B14F-4D97-AF65-F5344CB8AC3E}">
        <p14:creationId xmlns:p14="http://schemas.microsoft.com/office/powerpoint/2010/main" val="80638861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endParaRPr lang="en-NZ" sz="3400" b="1" dirty="0">
              <a:solidFill>
                <a:schemeClr val="bg1"/>
              </a:solidFill>
            </a:endParaRPr>
          </a:p>
          <a:p>
            <a:pPr algn="l">
              <a:lnSpc>
                <a:spcPct val="100000"/>
              </a:lnSpc>
              <a:spcBef>
                <a:spcPts val="0"/>
              </a:spcBef>
            </a:pPr>
            <a:r>
              <a:rPr lang="en-NZ" sz="3400" b="1" dirty="0" smtClean="0">
                <a:solidFill>
                  <a:schemeClr val="bg1"/>
                </a:solidFill>
              </a:rPr>
              <a:t>	Paul = a blasphemer, a persecutor and a 	violent man against Christians.</a:t>
            </a:r>
            <a:endParaRPr lang="en-NZ" sz="3400" b="1" dirty="0">
              <a:solidFill>
                <a:schemeClr val="bg1"/>
              </a:solidFill>
            </a:endParaRPr>
          </a:p>
          <a:p>
            <a:pPr algn="l">
              <a:lnSpc>
                <a:spcPct val="100000"/>
              </a:lnSpc>
              <a:spcBef>
                <a:spcPts val="0"/>
              </a:spcBef>
            </a:pPr>
            <a:r>
              <a:rPr lang="en-NZ" sz="3400" b="1" dirty="0" smtClean="0">
                <a:solidFill>
                  <a:schemeClr val="bg1"/>
                </a:solidFill>
              </a:rPr>
              <a:t>	God showed him mercy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Even though I was once a blasphemer and a persecutor and a violent man, </a:t>
            </a:r>
            <a:r>
              <a:rPr lang="en-NZ" sz="3400" b="1" i="1" u="sng" dirty="0">
                <a:solidFill>
                  <a:srgbClr val="FFFF00"/>
                </a:solidFill>
              </a:rPr>
              <a:t>I was shown mercy</a:t>
            </a:r>
            <a:r>
              <a:rPr lang="en-NZ" sz="3400" b="1" i="1" dirty="0">
                <a:solidFill>
                  <a:srgbClr val="FFFF00"/>
                </a:solidFill>
              </a:rPr>
              <a:t> because I acted in ignorance and unbelief.</a:t>
            </a:r>
            <a:endParaRPr lang="en-NZ" sz="3400" b="1" dirty="0" smtClean="0">
              <a:solidFill>
                <a:schemeClr val="bg1"/>
              </a:solidFill>
            </a:endParaRPr>
          </a:p>
        </p:txBody>
      </p:sp>
    </p:spTree>
    <p:extLst>
      <p:ext uri="{BB962C8B-B14F-4D97-AF65-F5344CB8AC3E}">
        <p14:creationId xmlns:p14="http://schemas.microsoft.com/office/powerpoint/2010/main" val="65418752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endParaRPr lang="en-NZ" sz="3400" b="1" dirty="0">
              <a:solidFill>
                <a:schemeClr val="bg1"/>
              </a:solidFill>
            </a:endParaRPr>
          </a:p>
          <a:p>
            <a:pPr algn="l">
              <a:lnSpc>
                <a:spcPct val="100000"/>
              </a:lnSpc>
              <a:spcBef>
                <a:spcPts val="0"/>
              </a:spcBef>
            </a:pPr>
            <a:r>
              <a:rPr lang="en-NZ" sz="3400" b="1" dirty="0" smtClean="0">
                <a:solidFill>
                  <a:schemeClr val="bg1"/>
                </a:solidFill>
              </a:rPr>
              <a:t>	Paul = a blasphemer, a persecutor and a 	violent man against Christians.</a:t>
            </a:r>
            <a:endParaRPr lang="en-NZ" sz="3400" b="1" dirty="0">
              <a:solidFill>
                <a:schemeClr val="bg1"/>
              </a:solidFill>
            </a:endParaRPr>
          </a:p>
          <a:p>
            <a:pPr algn="l">
              <a:lnSpc>
                <a:spcPct val="100000"/>
              </a:lnSpc>
              <a:spcBef>
                <a:spcPts val="0"/>
              </a:spcBef>
            </a:pPr>
            <a:r>
              <a:rPr lang="en-NZ" sz="3400" b="1" dirty="0" smtClean="0">
                <a:solidFill>
                  <a:schemeClr val="bg1"/>
                </a:solidFill>
              </a:rPr>
              <a:t>	God showed him mercy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Even though I was once a blasphemer and a persecutor and a violent man, </a:t>
            </a:r>
            <a:r>
              <a:rPr lang="en-NZ" sz="3400" b="1" i="1" u="sng" dirty="0">
                <a:solidFill>
                  <a:srgbClr val="FFFF00"/>
                </a:solidFill>
              </a:rPr>
              <a:t>I was shown mercy</a:t>
            </a:r>
            <a:r>
              <a:rPr lang="en-NZ" sz="3400" b="1" i="1" dirty="0">
                <a:solidFill>
                  <a:srgbClr val="FFFF00"/>
                </a:solidFill>
              </a:rPr>
              <a:t> </a:t>
            </a:r>
            <a:r>
              <a:rPr lang="en-NZ" sz="3400" b="1" i="1" u="sng" dirty="0">
                <a:solidFill>
                  <a:srgbClr val="FFFF00"/>
                </a:solidFill>
              </a:rPr>
              <a:t>because I acted in ignorance</a:t>
            </a:r>
            <a:r>
              <a:rPr lang="en-NZ" sz="3400" b="1" i="1" dirty="0">
                <a:solidFill>
                  <a:srgbClr val="FFFF00"/>
                </a:solidFill>
              </a:rPr>
              <a:t> and unbelief.</a:t>
            </a:r>
            <a:endParaRPr lang="en-NZ" sz="3400" b="1" dirty="0" smtClean="0">
              <a:solidFill>
                <a:schemeClr val="bg1"/>
              </a:solidFill>
            </a:endParaRPr>
          </a:p>
        </p:txBody>
      </p:sp>
    </p:spTree>
    <p:extLst>
      <p:ext uri="{BB962C8B-B14F-4D97-AF65-F5344CB8AC3E}">
        <p14:creationId xmlns:p14="http://schemas.microsoft.com/office/powerpoint/2010/main" val="169354051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endParaRPr lang="en-NZ" sz="3400" b="1" dirty="0">
              <a:solidFill>
                <a:schemeClr val="bg1"/>
              </a:solidFill>
            </a:endParaRPr>
          </a:p>
          <a:p>
            <a:pPr algn="l">
              <a:lnSpc>
                <a:spcPct val="100000"/>
              </a:lnSpc>
              <a:spcBef>
                <a:spcPts val="0"/>
              </a:spcBef>
            </a:pPr>
            <a:r>
              <a:rPr lang="en-NZ" sz="3400" b="1" dirty="0" smtClean="0">
                <a:solidFill>
                  <a:schemeClr val="bg1"/>
                </a:solidFill>
              </a:rPr>
              <a:t>	Paul = a blasphemer, a persecutor and a 	violent man against Christians.</a:t>
            </a:r>
            <a:endParaRPr lang="en-NZ" sz="3400" b="1" dirty="0">
              <a:solidFill>
                <a:schemeClr val="bg1"/>
              </a:solidFill>
            </a:endParaRPr>
          </a:p>
          <a:p>
            <a:pPr algn="l">
              <a:lnSpc>
                <a:spcPct val="100000"/>
              </a:lnSpc>
              <a:spcBef>
                <a:spcPts val="0"/>
              </a:spcBef>
            </a:pPr>
            <a:r>
              <a:rPr lang="en-NZ" sz="3400" b="1" dirty="0" smtClean="0">
                <a:solidFill>
                  <a:schemeClr val="bg1"/>
                </a:solidFill>
              </a:rPr>
              <a:t>	God showed him mercy</a:t>
            </a:r>
          </a:p>
          <a:p>
            <a:pPr algn="l">
              <a:lnSpc>
                <a:spcPct val="100000"/>
              </a:lnSpc>
              <a:spcBef>
                <a:spcPts val="0"/>
              </a:spcBef>
            </a:pPr>
            <a:r>
              <a:rPr lang="en-NZ" sz="3400" b="1" dirty="0" smtClean="0">
                <a:solidFill>
                  <a:schemeClr val="bg1"/>
                </a:solidFill>
              </a:rPr>
              <a:t>	Hebrews 10:26-27 Deliberate sin = judged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Even though I was once a blasphemer and a persecutor and a violent man, </a:t>
            </a:r>
            <a:r>
              <a:rPr lang="en-NZ" sz="3400" b="1" i="1" u="sng" dirty="0">
                <a:solidFill>
                  <a:srgbClr val="FFFF00"/>
                </a:solidFill>
              </a:rPr>
              <a:t>I was shown mercy</a:t>
            </a:r>
            <a:r>
              <a:rPr lang="en-NZ" sz="3400" b="1" i="1" dirty="0">
                <a:solidFill>
                  <a:srgbClr val="FFFF00"/>
                </a:solidFill>
              </a:rPr>
              <a:t> </a:t>
            </a:r>
            <a:r>
              <a:rPr lang="en-NZ" sz="3400" b="1" i="1" u="sng" dirty="0">
                <a:solidFill>
                  <a:srgbClr val="FFFF00"/>
                </a:solidFill>
              </a:rPr>
              <a:t>because I acted in ignorance</a:t>
            </a:r>
            <a:r>
              <a:rPr lang="en-NZ" sz="3400" b="1" i="1" dirty="0">
                <a:solidFill>
                  <a:srgbClr val="FFFF00"/>
                </a:solidFill>
              </a:rPr>
              <a:t> and unbelief.</a:t>
            </a:r>
            <a:endParaRPr lang="en-NZ" sz="3400" b="1" dirty="0" smtClean="0">
              <a:solidFill>
                <a:schemeClr val="bg1"/>
              </a:solidFill>
            </a:endParaRPr>
          </a:p>
        </p:txBody>
      </p:sp>
    </p:spTree>
    <p:extLst>
      <p:ext uri="{BB962C8B-B14F-4D97-AF65-F5344CB8AC3E}">
        <p14:creationId xmlns:p14="http://schemas.microsoft.com/office/powerpoint/2010/main" val="232893407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endParaRPr lang="en-NZ" sz="3400" b="1" dirty="0">
              <a:solidFill>
                <a:schemeClr val="bg1"/>
              </a:solidFill>
            </a:endParaRPr>
          </a:p>
          <a:p>
            <a:pPr algn="l">
              <a:lnSpc>
                <a:spcPct val="100000"/>
              </a:lnSpc>
              <a:spcBef>
                <a:spcPts val="0"/>
              </a:spcBef>
            </a:pPr>
            <a:r>
              <a:rPr lang="en-NZ" sz="3400" b="1" dirty="0" smtClean="0">
                <a:solidFill>
                  <a:schemeClr val="bg1"/>
                </a:solidFill>
              </a:rPr>
              <a:t>	Paul = a blasphemer, a persecutor and a 	violent man against Christians.</a:t>
            </a:r>
            <a:endParaRPr lang="en-NZ" sz="3400" b="1" dirty="0">
              <a:solidFill>
                <a:schemeClr val="bg1"/>
              </a:solidFill>
            </a:endParaRPr>
          </a:p>
          <a:p>
            <a:pPr algn="l">
              <a:lnSpc>
                <a:spcPct val="100000"/>
              </a:lnSpc>
              <a:spcBef>
                <a:spcPts val="0"/>
              </a:spcBef>
            </a:pPr>
            <a:r>
              <a:rPr lang="en-NZ" sz="3400" b="1" dirty="0" smtClean="0">
                <a:solidFill>
                  <a:schemeClr val="bg1"/>
                </a:solidFill>
              </a:rPr>
              <a:t>	God showed him mercy</a:t>
            </a:r>
          </a:p>
          <a:p>
            <a:pPr algn="l">
              <a:lnSpc>
                <a:spcPct val="100000"/>
              </a:lnSpc>
              <a:spcBef>
                <a:spcPts val="0"/>
              </a:spcBef>
            </a:pPr>
            <a:r>
              <a:rPr lang="en-NZ" sz="3400" b="1" dirty="0" smtClean="0">
                <a:solidFill>
                  <a:schemeClr val="bg1"/>
                </a:solidFill>
              </a:rPr>
              <a:t>	Hebrews 10:26-27 Deliberate sin = judged</a:t>
            </a:r>
            <a:endParaRPr lang="en-NZ" sz="3400" b="1" dirty="0">
              <a:solidFill>
                <a:schemeClr val="bg1"/>
              </a:solidFill>
            </a:endParaRPr>
          </a:p>
          <a:p>
            <a:pPr algn="l">
              <a:lnSpc>
                <a:spcPct val="100000"/>
              </a:lnSpc>
              <a:spcBef>
                <a:spcPts val="0"/>
              </a:spcBef>
            </a:pPr>
            <a:r>
              <a:rPr lang="en-NZ" sz="3400" b="1" dirty="0" smtClean="0">
                <a:solidFill>
                  <a:schemeClr val="bg1"/>
                </a:solidFill>
              </a:rPr>
              <a:t>	Numbers 15:22-27 Unintentional = chance</a:t>
            </a: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Even though I was once a blasphemer and a persecutor and a violent man, </a:t>
            </a:r>
            <a:r>
              <a:rPr lang="en-NZ" sz="3400" b="1" i="1" u="sng" dirty="0">
                <a:solidFill>
                  <a:srgbClr val="FFFF00"/>
                </a:solidFill>
              </a:rPr>
              <a:t>I was shown mercy</a:t>
            </a:r>
            <a:r>
              <a:rPr lang="en-NZ" sz="3400" b="1" i="1" dirty="0">
                <a:solidFill>
                  <a:srgbClr val="FFFF00"/>
                </a:solidFill>
              </a:rPr>
              <a:t> </a:t>
            </a:r>
            <a:r>
              <a:rPr lang="en-NZ" sz="3400" b="1" i="1" u="sng" dirty="0">
                <a:solidFill>
                  <a:srgbClr val="FFFF00"/>
                </a:solidFill>
              </a:rPr>
              <a:t>because I acted in ignorance</a:t>
            </a:r>
            <a:r>
              <a:rPr lang="en-NZ" sz="3400" b="1" i="1" dirty="0">
                <a:solidFill>
                  <a:srgbClr val="FFFF00"/>
                </a:solidFill>
              </a:rPr>
              <a:t> and unbelief.</a:t>
            </a:r>
            <a:endParaRPr lang="en-NZ" sz="3400" b="1" dirty="0" smtClean="0">
              <a:solidFill>
                <a:schemeClr val="bg1"/>
              </a:solidFill>
            </a:endParaRPr>
          </a:p>
        </p:txBody>
      </p:sp>
    </p:spTree>
    <p:extLst>
      <p:ext uri="{BB962C8B-B14F-4D97-AF65-F5344CB8AC3E}">
        <p14:creationId xmlns:p14="http://schemas.microsoft.com/office/powerpoint/2010/main" val="210166094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1 Timothy 1:12 – 17 </a:t>
            </a:r>
          </a:p>
          <a:p>
            <a:pPr algn="l">
              <a:lnSpc>
                <a:spcPct val="100000"/>
              </a:lnSpc>
              <a:spcBef>
                <a:spcPts val="0"/>
              </a:spcBef>
            </a:pPr>
            <a:r>
              <a:rPr lang="en-NZ" sz="3400" b="1" dirty="0" smtClean="0">
                <a:solidFill>
                  <a:schemeClr val="bg1"/>
                </a:solidFill>
              </a:rPr>
              <a:t>15 </a:t>
            </a:r>
            <a:r>
              <a:rPr lang="en-NZ" sz="3400" b="1" dirty="0">
                <a:solidFill>
                  <a:schemeClr val="bg1"/>
                </a:solidFill>
              </a:rPr>
              <a:t>This is a true saying, to be completely accepted and believed: Christ Jesus came into the world to save sinners. I am the worst of them, 16 but God was merciful to me in order that Christ Jesus might show his full patience in dealing with me, the worst of sinners, as an example for all those who would later believe in him and receive eternal life. 17 To the eternal King, immortal and invisible, the only God—to him be </a:t>
            </a:r>
            <a:r>
              <a:rPr lang="en-NZ" sz="3400" b="1" dirty="0" err="1">
                <a:solidFill>
                  <a:schemeClr val="bg1"/>
                </a:solidFill>
              </a:rPr>
              <a:t>honor</a:t>
            </a:r>
            <a:r>
              <a:rPr lang="en-NZ" sz="3400" b="1" dirty="0">
                <a:solidFill>
                  <a:schemeClr val="bg1"/>
                </a:solidFill>
              </a:rPr>
              <a:t> and glory forever and ever!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Amen</a:t>
            </a:r>
            <a:r>
              <a:rPr lang="en-NZ" sz="3400" b="1" dirty="0">
                <a:solidFill>
                  <a:schemeClr val="bg1"/>
                </a:solidFill>
              </a:rPr>
              <a:t>.</a:t>
            </a:r>
          </a:p>
        </p:txBody>
      </p:sp>
    </p:spTree>
    <p:extLst>
      <p:ext uri="{BB962C8B-B14F-4D97-AF65-F5344CB8AC3E}">
        <p14:creationId xmlns:p14="http://schemas.microsoft.com/office/powerpoint/2010/main" val="284714591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Even though I was once a blasphemer and a persecutor and a violent man, </a:t>
            </a:r>
            <a:r>
              <a:rPr lang="en-NZ" sz="3400" b="1" i="1" u="sng" dirty="0">
                <a:solidFill>
                  <a:srgbClr val="FFFF00"/>
                </a:solidFill>
              </a:rPr>
              <a:t>I was shown mercy</a:t>
            </a:r>
            <a:r>
              <a:rPr lang="en-NZ" sz="3400" b="1" i="1" dirty="0">
                <a:solidFill>
                  <a:srgbClr val="FFFF00"/>
                </a:solidFill>
              </a:rPr>
              <a:t> </a:t>
            </a:r>
            <a:r>
              <a:rPr lang="en-NZ" sz="3400" b="1" i="1" u="sng" dirty="0">
                <a:solidFill>
                  <a:srgbClr val="FFFF00"/>
                </a:solidFill>
              </a:rPr>
              <a:t>because I acted in ignorance</a:t>
            </a:r>
            <a:r>
              <a:rPr lang="en-NZ" sz="3400" b="1" i="1" dirty="0">
                <a:solidFill>
                  <a:srgbClr val="FFFF00"/>
                </a:solidFill>
              </a:rPr>
              <a:t> and unbelief.</a:t>
            </a:r>
            <a:endParaRPr lang="en-NZ" sz="3400" b="1" dirty="0" smtClean="0">
              <a:solidFill>
                <a:schemeClr val="bg1"/>
              </a:solidFill>
            </a:endParaRPr>
          </a:p>
        </p:txBody>
      </p:sp>
    </p:spTree>
    <p:extLst>
      <p:ext uri="{BB962C8B-B14F-4D97-AF65-F5344CB8AC3E}">
        <p14:creationId xmlns:p14="http://schemas.microsoft.com/office/powerpoint/2010/main" val="115757462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V14 </a:t>
            </a:r>
            <a:r>
              <a:rPr lang="en-NZ" sz="3400" b="1" i="1" dirty="0">
                <a:solidFill>
                  <a:srgbClr val="FFFF00"/>
                </a:solidFill>
              </a:rPr>
              <a:t>The grace of our Lord was </a:t>
            </a:r>
            <a:r>
              <a:rPr lang="en-NZ" sz="3400" b="1" i="1" u="sng" dirty="0">
                <a:solidFill>
                  <a:srgbClr val="FFFF00"/>
                </a:solidFill>
              </a:rPr>
              <a:t>poured out on me abundantly</a:t>
            </a:r>
            <a:r>
              <a:rPr lang="en-NZ" sz="3400" b="1" i="1" dirty="0">
                <a:solidFill>
                  <a:srgbClr val="FFFF00"/>
                </a:solidFill>
              </a:rPr>
              <a:t>, along with the faith and love that are in Christ Jesus. .</a:t>
            </a:r>
            <a:endParaRPr lang="en-NZ" sz="3400" b="1" dirty="0" smtClean="0">
              <a:solidFill>
                <a:schemeClr val="bg1"/>
              </a:solidFill>
            </a:endParaRPr>
          </a:p>
        </p:txBody>
      </p:sp>
    </p:spTree>
    <p:extLst>
      <p:ext uri="{BB962C8B-B14F-4D97-AF65-F5344CB8AC3E}">
        <p14:creationId xmlns:p14="http://schemas.microsoft.com/office/powerpoint/2010/main" val="104066147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equips them</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V14 </a:t>
            </a:r>
            <a:r>
              <a:rPr lang="en-NZ" sz="3400" b="1" i="1" dirty="0">
                <a:solidFill>
                  <a:srgbClr val="FFFF00"/>
                </a:solidFill>
              </a:rPr>
              <a:t>The grace of our Lord was </a:t>
            </a:r>
            <a:r>
              <a:rPr lang="en-NZ" sz="3400" b="1" i="1" u="sng" dirty="0">
                <a:solidFill>
                  <a:srgbClr val="FFFF00"/>
                </a:solidFill>
              </a:rPr>
              <a:t>poured out on me abundantly</a:t>
            </a:r>
            <a:r>
              <a:rPr lang="en-NZ" sz="3400" b="1" i="1" dirty="0">
                <a:solidFill>
                  <a:srgbClr val="FFFF00"/>
                </a:solidFill>
              </a:rPr>
              <a:t>, along with the faith and love that are in Christ Jesus. .</a:t>
            </a:r>
            <a:endParaRPr lang="en-NZ" sz="3400" b="1" dirty="0" smtClean="0">
              <a:solidFill>
                <a:schemeClr val="bg1"/>
              </a:solidFill>
            </a:endParaRPr>
          </a:p>
        </p:txBody>
      </p:sp>
    </p:spTree>
    <p:extLst>
      <p:ext uri="{BB962C8B-B14F-4D97-AF65-F5344CB8AC3E}">
        <p14:creationId xmlns:p14="http://schemas.microsoft.com/office/powerpoint/2010/main" val="2707884225"/>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equips them</a:t>
            </a:r>
            <a:endParaRPr lang="en-NZ" sz="3400" b="1" dirty="0">
              <a:solidFill>
                <a:schemeClr val="bg1"/>
              </a:solidFill>
            </a:endParaRPr>
          </a:p>
          <a:p>
            <a:pPr algn="l">
              <a:lnSpc>
                <a:spcPct val="100000"/>
              </a:lnSpc>
              <a:spcBef>
                <a:spcPts val="0"/>
              </a:spcBef>
            </a:pPr>
            <a:r>
              <a:rPr lang="en-NZ" sz="3400" b="1" dirty="0" smtClean="0">
                <a:solidFill>
                  <a:schemeClr val="bg1"/>
                </a:solidFill>
              </a:rPr>
              <a:t>	Christ equips us, as we grow in relationship</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V14 </a:t>
            </a:r>
            <a:r>
              <a:rPr lang="en-NZ" sz="3400" b="1" i="1" dirty="0">
                <a:solidFill>
                  <a:srgbClr val="FFFF00"/>
                </a:solidFill>
              </a:rPr>
              <a:t>The grace of our Lord was </a:t>
            </a:r>
            <a:r>
              <a:rPr lang="en-NZ" sz="3400" b="1" i="1" u="sng" dirty="0">
                <a:solidFill>
                  <a:srgbClr val="FFFF00"/>
                </a:solidFill>
              </a:rPr>
              <a:t>poured out on me abundantly</a:t>
            </a:r>
            <a:r>
              <a:rPr lang="en-NZ" sz="3400" b="1" i="1" dirty="0">
                <a:solidFill>
                  <a:srgbClr val="FFFF00"/>
                </a:solidFill>
              </a:rPr>
              <a:t>, along with the faith and love that are in Christ Jesus. .</a:t>
            </a:r>
            <a:endParaRPr lang="en-NZ" sz="3400" b="1" dirty="0" smtClean="0">
              <a:solidFill>
                <a:schemeClr val="bg1"/>
              </a:solidFill>
            </a:endParaRPr>
          </a:p>
        </p:txBody>
      </p:sp>
    </p:spTree>
    <p:extLst>
      <p:ext uri="{BB962C8B-B14F-4D97-AF65-F5344CB8AC3E}">
        <p14:creationId xmlns:p14="http://schemas.microsoft.com/office/powerpoint/2010/main" val="172777550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equips them</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008216491"/>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equips them</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i="1" dirty="0" smtClean="0">
                <a:solidFill>
                  <a:srgbClr val="FFFF00"/>
                </a:solidFill>
              </a:rPr>
              <a:t>V7 </a:t>
            </a:r>
            <a:r>
              <a:rPr lang="en-NZ" sz="3400" b="1" i="1" dirty="0">
                <a:solidFill>
                  <a:srgbClr val="FFFF00"/>
                </a:solidFill>
              </a:rPr>
              <a:t>...there will be more rejoicing in heaven over one sinner who repents than over ninety-nine righteous persons who do not need to repent. </a:t>
            </a:r>
            <a:endParaRPr lang="en-NZ" sz="3400" b="1" dirty="0" smtClean="0">
              <a:solidFill>
                <a:schemeClr val="bg1"/>
              </a:solidFill>
            </a:endParaRPr>
          </a:p>
        </p:txBody>
      </p:sp>
    </p:spTree>
    <p:extLst>
      <p:ext uri="{BB962C8B-B14F-4D97-AF65-F5344CB8AC3E}">
        <p14:creationId xmlns:p14="http://schemas.microsoft.com/office/powerpoint/2010/main" val="368411154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nSpc>
                <a:spcPct val="100000"/>
              </a:lnSpc>
              <a:spcBef>
                <a:spcPts val="0"/>
              </a:spcBef>
            </a:pPr>
            <a:r>
              <a:rPr lang="en-NZ" sz="3400" b="1" dirty="0" smtClean="0">
                <a:solidFill>
                  <a:schemeClr val="bg1"/>
                </a:solidFill>
              </a:rPr>
              <a:t>Jesus welcomes sinners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appoints them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shows them mercy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equips them</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nSpc>
                <a:spcPct val="100000"/>
              </a:lnSpc>
              <a:spcBef>
                <a:spcPts val="0"/>
              </a:spcBef>
            </a:pPr>
            <a:r>
              <a:rPr lang="en-NZ" sz="3400" b="1" dirty="0" smtClean="0">
                <a:solidFill>
                  <a:schemeClr val="bg1"/>
                </a:solidFill>
              </a:rPr>
              <a:t>Read the Word and Pray always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165701851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15:1 – 10 </a:t>
            </a:r>
          </a:p>
        </p:txBody>
      </p:sp>
    </p:spTree>
    <p:extLst>
      <p:ext uri="{BB962C8B-B14F-4D97-AF65-F5344CB8AC3E}">
        <p14:creationId xmlns:p14="http://schemas.microsoft.com/office/powerpoint/2010/main" val="2103986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15:1 – 10 </a:t>
            </a:r>
            <a:endParaRPr lang="en-NZ" sz="3600" b="1" dirty="0">
              <a:solidFill>
                <a:schemeClr val="bg1"/>
              </a:solidFill>
            </a:endParaRPr>
          </a:p>
          <a:p>
            <a:pPr algn="l">
              <a:lnSpc>
                <a:spcPct val="100000"/>
              </a:lnSpc>
              <a:spcBef>
                <a:spcPts val="0"/>
              </a:spcBef>
            </a:pPr>
            <a:r>
              <a:rPr lang="en-NZ" sz="3400" b="1" dirty="0" smtClean="0">
                <a:solidFill>
                  <a:schemeClr val="bg1"/>
                </a:solidFill>
              </a:rPr>
              <a:t>1 One </a:t>
            </a:r>
            <a:r>
              <a:rPr lang="en-NZ" sz="3400" b="1" dirty="0">
                <a:solidFill>
                  <a:schemeClr val="bg1"/>
                </a:solidFill>
              </a:rPr>
              <a:t>day when many tax collectors and other outcasts came to listen to Jesus, 2 the Pharisees and the teachers of the Law started grumbling, “This man welcomes outcasts and even eats with them!” 3 So Jesus told them this parable:</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	4 </a:t>
            </a:r>
            <a:r>
              <a:rPr lang="en-NZ" sz="3400" b="1" dirty="0">
                <a:solidFill>
                  <a:schemeClr val="bg1"/>
                </a:solidFill>
              </a:rPr>
              <a:t>“Suppose one of you has a hundred sheep </a:t>
            </a:r>
            <a:r>
              <a:rPr lang="en-NZ" sz="3400" b="1" dirty="0" smtClean="0">
                <a:solidFill>
                  <a:schemeClr val="bg1"/>
                </a:solidFill>
              </a:rPr>
              <a:t>	and </a:t>
            </a:r>
            <a:r>
              <a:rPr lang="en-NZ" sz="3400" b="1" dirty="0">
                <a:solidFill>
                  <a:schemeClr val="bg1"/>
                </a:solidFill>
              </a:rPr>
              <a:t>loses one of them—what do you do? </a:t>
            </a:r>
            <a:r>
              <a:rPr lang="en-NZ" sz="3400" b="1" dirty="0" smtClean="0">
                <a:solidFill>
                  <a:schemeClr val="bg1"/>
                </a:solidFill>
              </a:rPr>
              <a:t>	You </a:t>
            </a:r>
            <a:r>
              <a:rPr lang="en-NZ" sz="3400" b="1" dirty="0">
                <a:solidFill>
                  <a:schemeClr val="bg1"/>
                </a:solidFill>
              </a:rPr>
              <a:t>leave the other ninety-nine sheep in </a:t>
            </a:r>
            <a:r>
              <a:rPr lang="en-NZ" sz="3400" b="1" dirty="0" smtClean="0">
                <a:solidFill>
                  <a:schemeClr val="bg1"/>
                </a:solidFill>
              </a:rPr>
              <a:t>	the </a:t>
            </a:r>
            <a:r>
              <a:rPr lang="en-NZ" sz="3400" b="1" dirty="0">
                <a:solidFill>
                  <a:schemeClr val="bg1"/>
                </a:solidFill>
              </a:rPr>
              <a:t>pasture and go looking for the one that </a:t>
            </a:r>
            <a:r>
              <a:rPr lang="en-NZ" sz="3400" b="1" dirty="0" smtClean="0">
                <a:solidFill>
                  <a:schemeClr val="bg1"/>
                </a:solidFill>
              </a:rPr>
              <a:t>	got </a:t>
            </a:r>
            <a:r>
              <a:rPr lang="en-NZ" sz="3400" b="1" dirty="0">
                <a:solidFill>
                  <a:schemeClr val="bg1"/>
                </a:solidFill>
              </a:rPr>
              <a:t>lost until you find it. </a:t>
            </a:r>
            <a:endParaRPr lang="en-NZ" sz="3400" b="1" dirty="0" smtClean="0">
              <a:solidFill>
                <a:schemeClr val="bg1"/>
              </a:solidFill>
            </a:endParaRPr>
          </a:p>
        </p:txBody>
      </p:sp>
    </p:spTree>
    <p:extLst>
      <p:ext uri="{BB962C8B-B14F-4D97-AF65-F5344CB8AC3E}">
        <p14:creationId xmlns:p14="http://schemas.microsoft.com/office/powerpoint/2010/main" val="375369152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15:1 – 10 </a:t>
            </a:r>
            <a:endParaRPr lang="en-NZ" sz="3600" b="1" dirty="0">
              <a:solidFill>
                <a:schemeClr val="bg1"/>
              </a:solidFill>
            </a:endParaRPr>
          </a:p>
          <a:p>
            <a:pPr algn="l">
              <a:lnSpc>
                <a:spcPct val="100000"/>
              </a:lnSpc>
              <a:spcBef>
                <a:spcPts val="0"/>
              </a:spcBef>
            </a:pPr>
            <a:r>
              <a:rPr lang="en-NZ" sz="3400" b="1" dirty="0" smtClean="0">
                <a:solidFill>
                  <a:schemeClr val="bg1"/>
                </a:solidFill>
              </a:rPr>
              <a:t>	5 </a:t>
            </a:r>
            <a:r>
              <a:rPr lang="en-NZ" sz="3400" b="1" dirty="0">
                <a:solidFill>
                  <a:schemeClr val="bg1"/>
                </a:solidFill>
              </a:rPr>
              <a:t>When you find it, </a:t>
            </a:r>
            <a:r>
              <a:rPr lang="en-NZ" sz="3400" b="1" dirty="0" smtClean="0">
                <a:solidFill>
                  <a:schemeClr val="bg1"/>
                </a:solidFill>
              </a:rPr>
              <a:t>	you </a:t>
            </a:r>
            <a:r>
              <a:rPr lang="en-NZ" sz="3400" b="1" dirty="0">
                <a:solidFill>
                  <a:schemeClr val="bg1"/>
                </a:solidFill>
              </a:rPr>
              <a:t>are so happy that </a:t>
            </a:r>
            <a:r>
              <a:rPr lang="en-NZ" sz="3400" b="1" dirty="0" smtClean="0">
                <a:solidFill>
                  <a:schemeClr val="bg1"/>
                </a:solidFill>
              </a:rPr>
              <a:t>	you </a:t>
            </a:r>
            <a:r>
              <a:rPr lang="en-NZ" sz="3400" b="1" dirty="0">
                <a:solidFill>
                  <a:schemeClr val="bg1"/>
                </a:solidFill>
              </a:rPr>
              <a:t>put it on your shoulders 6 and carry it </a:t>
            </a:r>
            <a:r>
              <a:rPr lang="en-NZ" sz="3400" b="1" dirty="0" smtClean="0">
                <a:solidFill>
                  <a:schemeClr val="bg1"/>
                </a:solidFill>
              </a:rPr>
              <a:t>	back </a:t>
            </a:r>
            <a:r>
              <a:rPr lang="en-NZ" sz="3400" b="1" dirty="0">
                <a:solidFill>
                  <a:schemeClr val="bg1"/>
                </a:solidFill>
              </a:rPr>
              <a:t>home. Then you call your friends and </a:t>
            </a:r>
            <a:r>
              <a:rPr lang="en-NZ" sz="3400" b="1" dirty="0" smtClean="0">
                <a:solidFill>
                  <a:schemeClr val="bg1"/>
                </a:solidFill>
              </a:rPr>
              <a:t>	</a:t>
            </a:r>
            <a:r>
              <a:rPr lang="en-NZ" sz="3400" b="1" dirty="0" err="1" smtClean="0">
                <a:solidFill>
                  <a:schemeClr val="bg1"/>
                </a:solidFill>
              </a:rPr>
              <a:t>neighbors</a:t>
            </a:r>
            <a:r>
              <a:rPr lang="en-NZ" sz="3400" b="1" dirty="0" smtClean="0">
                <a:solidFill>
                  <a:schemeClr val="bg1"/>
                </a:solidFill>
              </a:rPr>
              <a:t> </a:t>
            </a:r>
            <a:r>
              <a:rPr lang="en-NZ" sz="3400" b="1" dirty="0">
                <a:solidFill>
                  <a:schemeClr val="bg1"/>
                </a:solidFill>
              </a:rPr>
              <a:t>together and say to them, ‘I am </a:t>
            </a:r>
            <a:r>
              <a:rPr lang="en-NZ" sz="3400" b="1" dirty="0" smtClean="0">
                <a:solidFill>
                  <a:schemeClr val="bg1"/>
                </a:solidFill>
              </a:rPr>
              <a:t>	so </a:t>
            </a:r>
            <a:r>
              <a:rPr lang="en-NZ" sz="3400" b="1" dirty="0">
                <a:solidFill>
                  <a:schemeClr val="bg1"/>
                </a:solidFill>
              </a:rPr>
              <a:t>happy I found my lost sheep. Let us </a:t>
            </a:r>
            <a:r>
              <a:rPr lang="en-NZ" sz="3400" b="1" dirty="0" smtClean="0">
                <a:solidFill>
                  <a:schemeClr val="bg1"/>
                </a:solidFill>
              </a:rPr>
              <a:t>	celebrate</a:t>
            </a:r>
            <a:r>
              <a:rPr lang="en-NZ" sz="3400" b="1" dirty="0">
                <a:solidFill>
                  <a:schemeClr val="bg1"/>
                </a:solidFill>
              </a:rPr>
              <a:t>!’ 7 In the same way, I tell you, </a:t>
            </a:r>
            <a:r>
              <a:rPr lang="en-NZ" sz="3400" b="1" dirty="0" smtClean="0">
                <a:solidFill>
                  <a:schemeClr val="bg1"/>
                </a:solidFill>
              </a:rPr>
              <a:t>	there </a:t>
            </a:r>
            <a:r>
              <a:rPr lang="en-NZ" sz="3400" b="1" dirty="0">
                <a:solidFill>
                  <a:schemeClr val="bg1"/>
                </a:solidFill>
              </a:rPr>
              <a:t>will be more joy in heaven over one </a:t>
            </a:r>
            <a:r>
              <a:rPr lang="en-NZ" sz="3400" b="1" dirty="0" smtClean="0">
                <a:solidFill>
                  <a:schemeClr val="bg1"/>
                </a:solidFill>
              </a:rPr>
              <a:t>	sinner </a:t>
            </a:r>
            <a:r>
              <a:rPr lang="en-NZ" sz="3400" b="1" dirty="0">
                <a:solidFill>
                  <a:schemeClr val="bg1"/>
                </a:solidFill>
              </a:rPr>
              <a:t>who repents than over ninety-nine </a:t>
            </a:r>
            <a:r>
              <a:rPr lang="en-NZ" sz="3400" b="1" dirty="0" smtClean="0">
                <a:solidFill>
                  <a:schemeClr val="bg1"/>
                </a:solidFill>
              </a:rPr>
              <a:t>	respectable </a:t>
            </a:r>
            <a:r>
              <a:rPr lang="en-NZ" sz="3400" b="1" dirty="0">
                <a:solidFill>
                  <a:schemeClr val="bg1"/>
                </a:solidFill>
              </a:rPr>
              <a:t>people who do not need to </a:t>
            </a:r>
            <a:r>
              <a:rPr lang="en-NZ" sz="3400" b="1" dirty="0" smtClean="0">
                <a:solidFill>
                  <a:schemeClr val="bg1"/>
                </a:solidFill>
              </a:rPr>
              <a:t>	repent.</a:t>
            </a:r>
          </a:p>
        </p:txBody>
      </p:sp>
    </p:spTree>
    <p:extLst>
      <p:ext uri="{BB962C8B-B14F-4D97-AF65-F5344CB8AC3E}">
        <p14:creationId xmlns:p14="http://schemas.microsoft.com/office/powerpoint/2010/main" val="247413333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15:1 – 10 </a:t>
            </a:r>
            <a:endParaRPr lang="en-NZ" sz="3600" b="1" dirty="0">
              <a:solidFill>
                <a:schemeClr val="bg1"/>
              </a:solidFill>
            </a:endParaRPr>
          </a:p>
          <a:p>
            <a:pPr algn="l">
              <a:lnSpc>
                <a:spcPct val="100000"/>
              </a:lnSpc>
              <a:spcBef>
                <a:spcPts val="0"/>
              </a:spcBef>
            </a:pPr>
            <a:r>
              <a:rPr lang="en-NZ" sz="3400" b="1" dirty="0" smtClean="0">
                <a:solidFill>
                  <a:schemeClr val="bg1"/>
                </a:solidFill>
              </a:rPr>
              <a:t>	8 </a:t>
            </a:r>
            <a:r>
              <a:rPr lang="en-NZ" sz="3400" b="1" dirty="0">
                <a:solidFill>
                  <a:schemeClr val="bg1"/>
                </a:solidFill>
              </a:rPr>
              <a:t>“Or suppose a woman who has ten silver </a:t>
            </a:r>
            <a:r>
              <a:rPr lang="en-NZ" sz="3400" b="1" dirty="0" smtClean="0">
                <a:solidFill>
                  <a:schemeClr val="bg1"/>
                </a:solidFill>
              </a:rPr>
              <a:t>	coins </a:t>
            </a:r>
            <a:r>
              <a:rPr lang="en-NZ" sz="3400" b="1" dirty="0">
                <a:solidFill>
                  <a:schemeClr val="bg1"/>
                </a:solidFill>
              </a:rPr>
              <a:t>loses one of them—what does she </a:t>
            </a:r>
            <a:r>
              <a:rPr lang="en-NZ" sz="3400" b="1" dirty="0" smtClean="0">
                <a:solidFill>
                  <a:schemeClr val="bg1"/>
                </a:solidFill>
              </a:rPr>
              <a:t>	do</a:t>
            </a:r>
            <a:r>
              <a:rPr lang="en-NZ" sz="3400" b="1" dirty="0">
                <a:solidFill>
                  <a:schemeClr val="bg1"/>
                </a:solidFill>
              </a:rPr>
              <a:t>? She lights a lamp, sweeps her house, </a:t>
            </a:r>
            <a:r>
              <a:rPr lang="en-NZ" sz="3400" b="1" dirty="0" smtClean="0">
                <a:solidFill>
                  <a:schemeClr val="bg1"/>
                </a:solidFill>
              </a:rPr>
              <a:t>	and </a:t>
            </a:r>
            <a:r>
              <a:rPr lang="en-NZ" sz="3400" b="1" dirty="0">
                <a:solidFill>
                  <a:schemeClr val="bg1"/>
                </a:solidFill>
              </a:rPr>
              <a:t>looks carefully everywhere until she </a:t>
            </a:r>
            <a:r>
              <a:rPr lang="en-NZ" sz="3400" b="1" dirty="0" smtClean="0">
                <a:solidFill>
                  <a:schemeClr val="bg1"/>
                </a:solidFill>
              </a:rPr>
              <a:t>	finds </a:t>
            </a:r>
            <a:r>
              <a:rPr lang="en-NZ" sz="3400" b="1" dirty="0">
                <a:solidFill>
                  <a:schemeClr val="bg1"/>
                </a:solidFill>
              </a:rPr>
              <a:t>it. 9 When she finds it, she calls her </a:t>
            </a:r>
            <a:r>
              <a:rPr lang="en-NZ" sz="3400" b="1" dirty="0" smtClean="0">
                <a:solidFill>
                  <a:schemeClr val="bg1"/>
                </a:solidFill>
              </a:rPr>
              <a:t>	friends </a:t>
            </a:r>
            <a:r>
              <a:rPr lang="en-NZ" sz="3400" b="1" dirty="0">
                <a:solidFill>
                  <a:schemeClr val="bg1"/>
                </a:solidFill>
              </a:rPr>
              <a:t>and </a:t>
            </a:r>
            <a:r>
              <a:rPr lang="en-NZ" sz="3400" b="1" dirty="0" err="1">
                <a:solidFill>
                  <a:schemeClr val="bg1"/>
                </a:solidFill>
              </a:rPr>
              <a:t>neighbors</a:t>
            </a:r>
            <a:r>
              <a:rPr lang="en-NZ" sz="3400" b="1" dirty="0">
                <a:solidFill>
                  <a:schemeClr val="bg1"/>
                </a:solidFill>
              </a:rPr>
              <a:t> together, and says to </a:t>
            </a:r>
            <a:r>
              <a:rPr lang="en-NZ" sz="3400" b="1" dirty="0" smtClean="0">
                <a:solidFill>
                  <a:schemeClr val="bg1"/>
                </a:solidFill>
              </a:rPr>
              <a:t>	them</a:t>
            </a:r>
            <a:r>
              <a:rPr lang="en-NZ" sz="3400" b="1" dirty="0">
                <a:solidFill>
                  <a:schemeClr val="bg1"/>
                </a:solidFill>
              </a:rPr>
              <a:t>, ‘I am so happy I found the coin I lost. </a:t>
            </a:r>
            <a:r>
              <a:rPr lang="en-NZ" sz="3400" b="1" dirty="0" smtClean="0">
                <a:solidFill>
                  <a:schemeClr val="bg1"/>
                </a:solidFill>
              </a:rPr>
              <a:t>	Let </a:t>
            </a:r>
            <a:r>
              <a:rPr lang="en-NZ" sz="3400" b="1" dirty="0">
                <a:solidFill>
                  <a:schemeClr val="bg1"/>
                </a:solidFill>
              </a:rPr>
              <a:t>us celebrate!’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10 </a:t>
            </a:r>
            <a:r>
              <a:rPr lang="en-NZ" sz="3400" b="1" dirty="0">
                <a:solidFill>
                  <a:schemeClr val="bg1"/>
                </a:solidFill>
              </a:rPr>
              <a:t>In the same way, I tell </a:t>
            </a:r>
            <a:r>
              <a:rPr lang="en-NZ" sz="3400" b="1" dirty="0" smtClean="0">
                <a:solidFill>
                  <a:schemeClr val="bg1"/>
                </a:solidFill>
              </a:rPr>
              <a:t>	you</a:t>
            </a:r>
            <a:r>
              <a:rPr lang="en-NZ" sz="3400" b="1" dirty="0">
                <a:solidFill>
                  <a:schemeClr val="bg1"/>
                </a:solidFill>
              </a:rPr>
              <a:t>, the angels of </a:t>
            </a:r>
            <a:r>
              <a:rPr lang="en-NZ" sz="3400" b="1" dirty="0" smtClean="0">
                <a:solidFill>
                  <a:schemeClr val="bg1"/>
                </a:solidFill>
              </a:rPr>
              <a:t>	God </a:t>
            </a:r>
            <a:r>
              <a:rPr lang="en-NZ" sz="3400" b="1" dirty="0">
                <a:solidFill>
                  <a:schemeClr val="bg1"/>
                </a:solidFill>
              </a:rPr>
              <a:t>rejoice over one </a:t>
            </a:r>
            <a:r>
              <a:rPr lang="en-NZ" sz="3400" b="1" dirty="0" smtClean="0">
                <a:solidFill>
                  <a:schemeClr val="bg1"/>
                </a:solidFill>
              </a:rPr>
              <a:t>sinner </a:t>
            </a:r>
            <a:r>
              <a:rPr lang="en-NZ" sz="3400" b="1" dirty="0">
                <a:solidFill>
                  <a:schemeClr val="bg1"/>
                </a:solidFill>
              </a:rPr>
              <a:t>who repents.”</a:t>
            </a:r>
            <a:endParaRPr lang="en-NZ" sz="3400" b="1" dirty="0" smtClean="0">
              <a:solidFill>
                <a:schemeClr val="bg1"/>
              </a:solidFill>
            </a:endParaRPr>
          </a:p>
        </p:txBody>
      </p:sp>
    </p:spTree>
    <p:extLst>
      <p:ext uri="{BB962C8B-B14F-4D97-AF65-F5344CB8AC3E}">
        <p14:creationId xmlns:p14="http://schemas.microsoft.com/office/powerpoint/2010/main" val="117994067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55429206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1 Timothy 1:12 – 17 &amp; Luke 15:1 – 10 </a:t>
            </a:r>
            <a:endParaRPr lang="en-NZ" sz="3600" b="1" dirty="0">
              <a:solidFill>
                <a:schemeClr val="bg1"/>
              </a:solidFill>
            </a:endParaRPr>
          </a:p>
          <a:p>
            <a:pPr algn="l">
              <a:lnSpc>
                <a:spcPct val="100000"/>
              </a:lnSpc>
              <a:spcBef>
                <a:spcPts val="0"/>
              </a:spcBef>
            </a:pPr>
            <a:r>
              <a:rPr lang="en-NZ" sz="3400" b="1" dirty="0" smtClean="0">
                <a:solidFill>
                  <a:schemeClr val="bg1"/>
                </a:solidFill>
              </a:rPr>
              <a:t>First Reading</a:t>
            </a:r>
            <a:endParaRPr lang="en-NZ" sz="3400" b="1" dirty="0" smtClean="0">
              <a:solidFill>
                <a:schemeClr val="bg1"/>
              </a:solidFill>
            </a:endParaRPr>
          </a:p>
        </p:txBody>
      </p:sp>
    </p:spTree>
    <p:extLst>
      <p:ext uri="{BB962C8B-B14F-4D97-AF65-F5344CB8AC3E}">
        <p14:creationId xmlns:p14="http://schemas.microsoft.com/office/powerpoint/2010/main" val="197563862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3717</TotalTime>
  <Words>1035</Words>
  <Application>Microsoft Office PowerPoint</Application>
  <PresentationFormat>On-screen Show (4:3)</PresentationFormat>
  <Paragraphs>290</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476</cp:revision>
  <dcterms:created xsi:type="dcterms:W3CDTF">2017-05-05T00:30:58Z</dcterms:created>
  <dcterms:modified xsi:type="dcterms:W3CDTF">2019-09-14T21:34:27Z</dcterms:modified>
</cp:coreProperties>
</file>