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3" r:id="rId2"/>
    <p:sldId id="365" r:id="rId3"/>
    <p:sldId id="386" r:id="rId4"/>
    <p:sldId id="385" r:id="rId5"/>
    <p:sldId id="384" r:id="rId6"/>
    <p:sldId id="387" r:id="rId7"/>
    <p:sldId id="388" r:id="rId8"/>
    <p:sldId id="389" r:id="rId9"/>
    <p:sldId id="390" r:id="rId10"/>
    <p:sldId id="391" r:id="rId11"/>
    <p:sldId id="392" r:id="rId12"/>
    <p:sldId id="393" r:id="rId13"/>
    <p:sldId id="394" r:id="rId14"/>
    <p:sldId id="395" r:id="rId15"/>
    <p:sldId id="396" r:id="rId16"/>
    <p:sldId id="397" r:id="rId17"/>
    <p:sldId id="398" r:id="rId18"/>
    <p:sldId id="399" r:id="rId19"/>
    <p:sldId id="400" r:id="rId20"/>
    <p:sldId id="401" r:id="rId21"/>
    <p:sldId id="402" r:id="rId22"/>
    <p:sldId id="403" r:id="rId23"/>
    <p:sldId id="404" r:id="rId24"/>
    <p:sldId id="405" r:id="rId25"/>
    <p:sldId id="406" r:id="rId26"/>
    <p:sldId id="407" r:id="rId27"/>
    <p:sldId id="408" r:id="rId28"/>
    <p:sldId id="409" r:id="rId29"/>
    <p:sldId id="410" r:id="rId30"/>
    <p:sldId id="411" r:id="rId31"/>
    <p:sldId id="412" r:id="rId32"/>
    <p:sldId id="413" r:id="rId33"/>
    <p:sldId id="414" r:id="rId34"/>
    <p:sldId id="415" r:id="rId35"/>
    <p:sldId id="416" r:id="rId36"/>
    <p:sldId id="417" r:id="rId37"/>
    <p:sldId id="418" r:id="rId38"/>
    <p:sldId id="419" r:id="rId39"/>
    <p:sldId id="420" r:id="rId40"/>
    <p:sldId id="421" r:id="rId41"/>
    <p:sldId id="422" r:id="rId42"/>
    <p:sldId id="423" r:id="rId43"/>
    <p:sldId id="424" r:id="rId44"/>
    <p:sldId id="425" r:id="rId45"/>
    <p:sldId id="426" r:id="rId46"/>
    <p:sldId id="427" r:id="rId47"/>
    <p:sldId id="428" r:id="rId48"/>
    <p:sldId id="429" r:id="rId49"/>
    <p:sldId id="430"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6600"/>
    <a:srgbClr val="008000"/>
    <a:srgbClr val="094B16"/>
    <a:srgbClr val="0D7120"/>
    <a:srgbClr val="DAA010"/>
    <a:srgbClr val="FF9900"/>
    <a:srgbClr val="800080"/>
    <a:srgbClr val="993366"/>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0" d="100"/>
          <a:sy n="70" d="100"/>
        </p:scale>
        <p:origin x="1187" y="8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31/03/2019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31/03/2019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31/03/2019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31/03/2019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31/03/2019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31/03/2019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31/03/2019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31/03/2019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31/03/2019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31/03/2019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31/03/2019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31/03/2019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OT Reading: </a:t>
            </a:r>
          </a:p>
          <a:p>
            <a:pPr>
              <a:lnSpc>
                <a:spcPct val="100000"/>
              </a:lnSpc>
              <a:spcBef>
                <a:spcPts val="0"/>
              </a:spcBef>
            </a:pPr>
            <a:r>
              <a:rPr lang="en-NZ" sz="4000" b="1" dirty="0" smtClean="0">
                <a:solidFill>
                  <a:schemeClr val="bg1"/>
                </a:solidFill>
              </a:rPr>
              <a:t>Joshua 5:9 – 12 </a:t>
            </a:r>
          </a:p>
        </p:txBody>
      </p:sp>
    </p:spTree>
    <p:extLst>
      <p:ext uri="{BB962C8B-B14F-4D97-AF65-F5344CB8AC3E}">
        <p14:creationId xmlns:p14="http://schemas.microsoft.com/office/powerpoint/2010/main" val="293672781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15:1 – 3, 11b – 32 </a:t>
            </a: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	25 “In the meantime the older son was out 	in the field. On his way back, when he came 	close to the house, he heard the music and 	dancing. 26 So he called one of the servants 	and asked him, </a:t>
            </a:r>
          </a:p>
          <a:p>
            <a:pPr algn="l">
              <a:lnSpc>
                <a:spcPct val="100000"/>
              </a:lnSpc>
              <a:spcBef>
                <a:spcPts val="0"/>
              </a:spcBef>
            </a:pPr>
            <a:r>
              <a:rPr lang="en-NZ" sz="3400" b="1" dirty="0">
                <a:solidFill>
                  <a:schemeClr val="bg1"/>
                </a:solidFill>
              </a:rPr>
              <a:t>	</a:t>
            </a:r>
            <a:r>
              <a:rPr lang="en-NZ" sz="3400" b="1" dirty="0" smtClean="0">
                <a:solidFill>
                  <a:schemeClr val="bg1"/>
                </a:solidFill>
              </a:rPr>
              <a:t>‘What's going on?’ </a:t>
            </a:r>
          </a:p>
          <a:p>
            <a:pPr algn="l">
              <a:lnSpc>
                <a:spcPct val="100000"/>
              </a:lnSpc>
              <a:spcBef>
                <a:spcPts val="0"/>
              </a:spcBef>
            </a:pPr>
            <a:r>
              <a:rPr lang="en-NZ" sz="3400" b="1" dirty="0">
                <a:solidFill>
                  <a:schemeClr val="bg1"/>
                </a:solidFill>
              </a:rPr>
              <a:t>	</a:t>
            </a:r>
            <a:r>
              <a:rPr lang="en-NZ" sz="3400" b="1" dirty="0" smtClean="0">
                <a:solidFill>
                  <a:schemeClr val="bg1"/>
                </a:solidFill>
              </a:rPr>
              <a:t>27 ‘Your brother has come back home,’ the 	servant answered, ‘and your father has 	killed the prize calf, because he got him 	back safe and sound.’</a:t>
            </a:r>
            <a:endParaRPr lang="en-NZ" sz="3400" b="1" dirty="0">
              <a:solidFill>
                <a:schemeClr val="bg1"/>
              </a:solidFill>
            </a:endParaRPr>
          </a:p>
        </p:txBody>
      </p:sp>
    </p:spTree>
    <p:extLst>
      <p:ext uri="{BB962C8B-B14F-4D97-AF65-F5344CB8AC3E}">
        <p14:creationId xmlns:p14="http://schemas.microsoft.com/office/powerpoint/2010/main" val="153590761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15:1 – 3, 11b – 32 </a:t>
            </a: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	28 The older brother was so angry that he 	would not go into the house; so his father 	came out and begged him to come in. 29 	But he spoke back to his father, </a:t>
            </a:r>
          </a:p>
          <a:p>
            <a:pPr algn="l">
              <a:lnSpc>
                <a:spcPct val="100000"/>
              </a:lnSpc>
              <a:spcBef>
                <a:spcPts val="0"/>
              </a:spcBef>
            </a:pPr>
            <a:r>
              <a:rPr lang="en-NZ" sz="3400" b="1" dirty="0">
                <a:solidFill>
                  <a:schemeClr val="bg1"/>
                </a:solidFill>
              </a:rPr>
              <a:t>	</a:t>
            </a:r>
            <a:r>
              <a:rPr lang="en-NZ" sz="3400" b="1" dirty="0" smtClean="0">
                <a:solidFill>
                  <a:schemeClr val="bg1"/>
                </a:solidFill>
              </a:rPr>
              <a:t>‘Look, all these years I have worked for you 	like a slave, and I have never disobeyed 	your orders. What have you given me? Not 	even a goat for me to have a feast with my 	friends! </a:t>
            </a:r>
            <a:endParaRPr lang="en-NZ" sz="3400" b="1" dirty="0">
              <a:solidFill>
                <a:schemeClr val="bg1"/>
              </a:solidFill>
            </a:endParaRPr>
          </a:p>
        </p:txBody>
      </p:sp>
    </p:spTree>
    <p:extLst>
      <p:ext uri="{BB962C8B-B14F-4D97-AF65-F5344CB8AC3E}">
        <p14:creationId xmlns:p14="http://schemas.microsoft.com/office/powerpoint/2010/main" val="151918420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15:1 – 3, 11b – 32 </a:t>
            </a: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	30 But this son of yours wasted all your 	property on prostitutes, and when he 	comes back home, you kill the prize calf for 	him!’ </a:t>
            </a:r>
          </a:p>
          <a:p>
            <a:pPr algn="l">
              <a:lnSpc>
                <a:spcPct val="100000"/>
              </a:lnSpc>
              <a:spcBef>
                <a:spcPts val="0"/>
              </a:spcBef>
            </a:pPr>
            <a:r>
              <a:rPr lang="en-NZ" sz="3400" b="1" dirty="0">
                <a:solidFill>
                  <a:schemeClr val="bg1"/>
                </a:solidFill>
              </a:rPr>
              <a:t>	</a:t>
            </a:r>
            <a:r>
              <a:rPr lang="en-NZ" sz="3400" b="1" dirty="0" smtClean="0">
                <a:solidFill>
                  <a:schemeClr val="bg1"/>
                </a:solidFill>
              </a:rPr>
              <a:t>31 ‘My son,’ the father answered, </a:t>
            </a:r>
          </a:p>
          <a:p>
            <a:pPr algn="l">
              <a:lnSpc>
                <a:spcPct val="100000"/>
              </a:lnSpc>
              <a:spcBef>
                <a:spcPts val="0"/>
              </a:spcBef>
            </a:pPr>
            <a:r>
              <a:rPr lang="en-NZ" sz="3400" b="1" dirty="0">
                <a:solidFill>
                  <a:schemeClr val="bg1"/>
                </a:solidFill>
              </a:rPr>
              <a:t>	</a:t>
            </a:r>
            <a:r>
              <a:rPr lang="en-NZ" sz="3400" b="1" dirty="0" smtClean="0">
                <a:solidFill>
                  <a:schemeClr val="bg1"/>
                </a:solidFill>
              </a:rPr>
              <a:t>‘you are always here with me, and 	everything I have is yours. 32 But we had to 	celebrate and be happy, because your 	brother was dead, but now he is alive; he 	was lost, but now he has been found.’”</a:t>
            </a:r>
            <a:endParaRPr lang="en-NZ" sz="3400" b="1" dirty="0">
              <a:solidFill>
                <a:schemeClr val="bg1"/>
              </a:solidFill>
            </a:endParaRPr>
          </a:p>
        </p:txBody>
      </p:sp>
    </p:spTree>
    <p:extLst>
      <p:ext uri="{BB962C8B-B14F-4D97-AF65-F5344CB8AC3E}">
        <p14:creationId xmlns:p14="http://schemas.microsoft.com/office/powerpoint/2010/main" val="279571947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94468825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Tragedy and Disaster</a:t>
            </a:r>
            <a:endParaRPr lang="en-NZ" sz="3400" b="1" dirty="0">
              <a:solidFill>
                <a:schemeClr val="bg1"/>
              </a:solidFill>
            </a:endParaRPr>
          </a:p>
        </p:txBody>
      </p:sp>
    </p:spTree>
    <p:extLst>
      <p:ext uri="{BB962C8B-B14F-4D97-AF65-F5344CB8AC3E}">
        <p14:creationId xmlns:p14="http://schemas.microsoft.com/office/powerpoint/2010/main" val="102863858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Tragedy and Disaster</a:t>
            </a:r>
          </a:p>
          <a:p>
            <a:pPr algn="l">
              <a:lnSpc>
                <a:spcPct val="100000"/>
              </a:lnSpc>
              <a:spcBef>
                <a:spcPts val="0"/>
              </a:spcBef>
            </a:pPr>
            <a:r>
              <a:rPr lang="en-NZ" sz="3400" b="1" dirty="0">
                <a:solidFill>
                  <a:schemeClr val="bg1"/>
                </a:solidFill>
              </a:rPr>
              <a:t>	</a:t>
            </a:r>
            <a:r>
              <a:rPr lang="en-NZ" sz="3400" b="1" dirty="0" smtClean="0">
                <a:solidFill>
                  <a:schemeClr val="bg1"/>
                </a:solidFill>
              </a:rPr>
              <a:t>Cause us to look or go somewhere for help</a:t>
            </a:r>
            <a:endParaRPr lang="en-NZ" sz="3400" b="1" dirty="0">
              <a:solidFill>
                <a:schemeClr val="bg1"/>
              </a:solidFill>
            </a:endParaRPr>
          </a:p>
        </p:txBody>
      </p:sp>
    </p:spTree>
    <p:extLst>
      <p:ext uri="{BB962C8B-B14F-4D97-AF65-F5344CB8AC3E}">
        <p14:creationId xmlns:p14="http://schemas.microsoft.com/office/powerpoint/2010/main" val="167726633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Tragedy and Disaster</a:t>
            </a:r>
          </a:p>
          <a:p>
            <a:pPr algn="l">
              <a:lnSpc>
                <a:spcPct val="100000"/>
              </a:lnSpc>
              <a:spcBef>
                <a:spcPts val="0"/>
              </a:spcBef>
            </a:pPr>
            <a:r>
              <a:rPr lang="en-NZ" sz="3400" b="1" dirty="0">
                <a:solidFill>
                  <a:schemeClr val="bg1"/>
                </a:solidFill>
              </a:rPr>
              <a:t>	</a:t>
            </a:r>
            <a:r>
              <a:rPr lang="en-NZ" sz="3400" b="1" dirty="0" smtClean="0">
                <a:solidFill>
                  <a:schemeClr val="bg1"/>
                </a:solidFill>
              </a:rPr>
              <a:t>Cause us to look or go somewhere for help</a:t>
            </a:r>
          </a:p>
          <a:p>
            <a:pPr algn="l">
              <a:lnSpc>
                <a:spcPct val="100000"/>
              </a:lnSpc>
              <a:spcBef>
                <a:spcPts val="0"/>
              </a:spcBef>
            </a:pPr>
            <a:r>
              <a:rPr lang="en-NZ" sz="3400" b="1" dirty="0">
                <a:solidFill>
                  <a:schemeClr val="bg1"/>
                </a:solidFill>
              </a:rPr>
              <a:t>	</a:t>
            </a:r>
            <a:r>
              <a:rPr lang="en-NZ" sz="3400" b="1" dirty="0" smtClean="0">
                <a:solidFill>
                  <a:schemeClr val="bg1"/>
                </a:solidFill>
              </a:rPr>
              <a:t>Our decision can make life better or worse</a:t>
            </a:r>
            <a:endParaRPr lang="en-NZ" sz="3400" b="1" dirty="0">
              <a:solidFill>
                <a:schemeClr val="bg1"/>
              </a:solidFill>
            </a:endParaRPr>
          </a:p>
        </p:txBody>
      </p:sp>
    </p:spTree>
    <p:extLst>
      <p:ext uri="{BB962C8B-B14F-4D97-AF65-F5344CB8AC3E}">
        <p14:creationId xmlns:p14="http://schemas.microsoft.com/office/powerpoint/2010/main" val="172391910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Tragedy and Disaster</a:t>
            </a:r>
          </a:p>
          <a:p>
            <a:pPr algn="l">
              <a:lnSpc>
                <a:spcPct val="100000"/>
              </a:lnSpc>
              <a:spcBef>
                <a:spcPts val="0"/>
              </a:spcBef>
            </a:pPr>
            <a:r>
              <a:rPr lang="en-NZ" sz="3400" b="1" dirty="0">
                <a:solidFill>
                  <a:schemeClr val="bg1"/>
                </a:solidFill>
              </a:rPr>
              <a:t>	</a:t>
            </a:r>
            <a:r>
              <a:rPr lang="en-NZ" sz="3400" b="1" dirty="0" smtClean="0">
                <a:solidFill>
                  <a:schemeClr val="bg1"/>
                </a:solidFill>
              </a:rPr>
              <a:t>Cause us to look or go somewhere for help</a:t>
            </a:r>
          </a:p>
          <a:p>
            <a:pPr algn="l">
              <a:lnSpc>
                <a:spcPct val="100000"/>
              </a:lnSpc>
              <a:spcBef>
                <a:spcPts val="0"/>
              </a:spcBef>
            </a:pPr>
            <a:r>
              <a:rPr lang="en-NZ" sz="3400" b="1" dirty="0">
                <a:solidFill>
                  <a:schemeClr val="bg1"/>
                </a:solidFill>
              </a:rPr>
              <a:t>	</a:t>
            </a:r>
            <a:r>
              <a:rPr lang="en-NZ" sz="3400" b="1" dirty="0" smtClean="0">
                <a:solidFill>
                  <a:schemeClr val="bg1"/>
                </a:solidFill>
              </a:rPr>
              <a:t>Our decision can make life better or worse</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Old Testament Story</a:t>
            </a:r>
            <a:endParaRPr lang="en-NZ" sz="3400" b="1" dirty="0">
              <a:solidFill>
                <a:schemeClr val="bg1"/>
              </a:solidFill>
            </a:endParaRPr>
          </a:p>
        </p:txBody>
      </p:sp>
    </p:spTree>
    <p:extLst>
      <p:ext uri="{BB962C8B-B14F-4D97-AF65-F5344CB8AC3E}">
        <p14:creationId xmlns:p14="http://schemas.microsoft.com/office/powerpoint/2010/main" val="149610212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Tragedy and Disaster</a:t>
            </a:r>
          </a:p>
          <a:p>
            <a:pPr algn="l">
              <a:lnSpc>
                <a:spcPct val="100000"/>
              </a:lnSpc>
              <a:spcBef>
                <a:spcPts val="0"/>
              </a:spcBef>
            </a:pPr>
            <a:r>
              <a:rPr lang="en-NZ" sz="3400" b="1" dirty="0">
                <a:solidFill>
                  <a:schemeClr val="bg1"/>
                </a:solidFill>
              </a:rPr>
              <a:t>	</a:t>
            </a:r>
            <a:r>
              <a:rPr lang="en-NZ" sz="3400" b="1" dirty="0" smtClean="0">
                <a:solidFill>
                  <a:schemeClr val="bg1"/>
                </a:solidFill>
              </a:rPr>
              <a:t>Cause us to look or go somewhere for help</a:t>
            </a:r>
          </a:p>
          <a:p>
            <a:pPr algn="l">
              <a:lnSpc>
                <a:spcPct val="100000"/>
              </a:lnSpc>
              <a:spcBef>
                <a:spcPts val="0"/>
              </a:spcBef>
            </a:pPr>
            <a:r>
              <a:rPr lang="en-NZ" sz="3400" b="1" dirty="0">
                <a:solidFill>
                  <a:schemeClr val="bg1"/>
                </a:solidFill>
              </a:rPr>
              <a:t>	</a:t>
            </a:r>
            <a:r>
              <a:rPr lang="en-NZ" sz="3400" b="1" dirty="0" smtClean="0">
                <a:solidFill>
                  <a:schemeClr val="bg1"/>
                </a:solidFill>
              </a:rPr>
              <a:t>Our decision can make life better or worse</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Old Testament Story</a:t>
            </a:r>
          </a:p>
          <a:p>
            <a:pPr algn="l">
              <a:lnSpc>
                <a:spcPct val="100000"/>
              </a:lnSpc>
              <a:spcBef>
                <a:spcPts val="0"/>
              </a:spcBef>
            </a:pPr>
            <a:r>
              <a:rPr lang="en-NZ" sz="3400" b="1" dirty="0">
                <a:solidFill>
                  <a:schemeClr val="bg1"/>
                </a:solidFill>
              </a:rPr>
              <a:t>	</a:t>
            </a:r>
            <a:r>
              <a:rPr lang="en-NZ" sz="3400" b="1" dirty="0" smtClean="0">
                <a:solidFill>
                  <a:schemeClr val="bg1"/>
                </a:solidFill>
              </a:rPr>
              <a:t>Israel left disaster / slavery behind</a:t>
            </a:r>
            <a:endParaRPr lang="en-NZ" sz="3400" b="1" dirty="0">
              <a:solidFill>
                <a:schemeClr val="bg1"/>
              </a:solidFill>
            </a:endParaRPr>
          </a:p>
        </p:txBody>
      </p:sp>
    </p:spTree>
    <p:extLst>
      <p:ext uri="{BB962C8B-B14F-4D97-AF65-F5344CB8AC3E}">
        <p14:creationId xmlns:p14="http://schemas.microsoft.com/office/powerpoint/2010/main" val="241978670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Tragedy and Disaster</a:t>
            </a:r>
          </a:p>
          <a:p>
            <a:pPr algn="l">
              <a:lnSpc>
                <a:spcPct val="100000"/>
              </a:lnSpc>
              <a:spcBef>
                <a:spcPts val="0"/>
              </a:spcBef>
            </a:pPr>
            <a:r>
              <a:rPr lang="en-NZ" sz="3400" b="1" dirty="0">
                <a:solidFill>
                  <a:schemeClr val="bg1"/>
                </a:solidFill>
              </a:rPr>
              <a:t>	</a:t>
            </a:r>
            <a:r>
              <a:rPr lang="en-NZ" sz="3400" b="1" dirty="0" smtClean="0">
                <a:solidFill>
                  <a:schemeClr val="bg1"/>
                </a:solidFill>
              </a:rPr>
              <a:t>Cause us to look or go somewhere for help</a:t>
            </a:r>
          </a:p>
          <a:p>
            <a:pPr algn="l">
              <a:lnSpc>
                <a:spcPct val="100000"/>
              </a:lnSpc>
              <a:spcBef>
                <a:spcPts val="0"/>
              </a:spcBef>
            </a:pPr>
            <a:r>
              <a:rPr lang="en-NZ" sz="3400" b="1" dirty="0">
                <a:solidFill>
                  <a:schemeClr val="bg1"/>
                </a:solidFill>
              </a:rPr>
              <a:t>	</a:t>
            </a:r>
            <a:r>
              <a:rPr lang="en-NZ" sz="3400" b="1" dirty="0" smtClean="0">
                <a:solidFill>
                  <a:schemeClr val="bg1"/>
                </a:solidFill>
              </a:rPr>
              <a:t>Our decision can make life better or worse</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Old Testament Story</a:t>
            </a:r>
          </a:p>
          <a:p>
            <a:pPr algn="l">
              <a:lnSpc>
                <a:spcPct val="100000"/>
              </a:lnSpc>
              <a:spcBef>
                <a:spcPts val="0"/>
              </a:spcBef>
            </a:pPr>
            <a:r>
              <a:rPr lang="en-NZ" sz="3400" b="1" dirty="0">
                <a:solidFill>
                  <a:schemeClr val="bg1"/>
                </a:solidFill>
              </a:rPr>
              <a:t>	</a:t>
            </a:r>
            <a:r>
              <a:rPr lang="en-NZ" sz="3400" b="1" dirty="0" smtClean="0">
                <a:solidFill>
                  <a:schemeClr val="bg1"/>
                </a:solidFill>
              </a:rPr>
              <a:t>Israel left disaster / slavery behind</a:t>
            </a:r>
          </a:p>
          <a:p>
            <a:pPr algn="l">
              <a:lnSpc>
                <a:spcPct val="100000"/>
              </a:lnSpc>
              <a:spcBef>
                <a:spcPts val="0"/>
              </a:spcBef>
            </a:pPr>
            <a:r>
              <a:rPr lang="en-NZ" sz="3400" b="1" dirty="0">
                <a:solidFill>
                  <a:schemeClr val="bg1"/>
                </a:solidFill>
              </a:rPr>
              <a:t>	</a:t>
            </a:r>
            <a:r>
              <a:rPr lang="en-NZ" sz="3400" b="1" dirty="0" smtClean="0">
                <a:solidFill>
                  <a:schemeClr val="bg1"/>
                </a:solidFill>
              </a:rPr>
              <a:t>The Lord led them </a:t>
            </a:r>
            <a:endParaRPr lang="en-NZ" sz="3400" b="1" dirty="0">
              <a:solidFill>
                <a:schemeClr val="bg1"/>
              </a:solidFill>
            </a:endParaRPr>
          </a:p>
        </p:txBody>
      </p:sp>
    </p:spTree>
    <p:extLst>
      <p:ext uri="{BB962C8B-B14F-4D97-AF65-F5344CB8AC3E}">
        <p14:creationId xmlns:p14="http://schemas.microsoft.com/office/powerpoint/2010/main" val="406851117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t>
            </a:r>
            <a:endParaRPr lang="en-NZ" sz="3600" b="1" dirty="0">
              <a:solidFill>
                <a:schemeClr val="bg1"/>
              </a:solidFill>
            </a:endParaRPr>
          </a:p>
          <a:p>
            <a:pPr>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a:solidFill>
                  <a:schemeClr val="bg1"/>
                </a:solidFill>
              </a:rPr>
              <a:t>9 The Lord said to Joshua,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Today I have removed from you the </a:t>
            </a:r>
            <a:r>
              <a:rPr lang="en-NZ" sz="3400" b="1" dirty="0" smtClean="0">
                <a:solidFill>
                  <a:schemeClr val="bg1"/>
                </a:solidFill>
              </a:rPr>
              <a:t>	disgrace </a:t>
            </a:r>
            <a:r>
              <a:rPr lang="en-NZ" sz="3400" b="1" dirty="0">
                <a:solidFill>
                  <a:schemeClr val="bg1"/>
                </a:solidFill>
              </a:rPr>
              <a:t>of being slaves in Egypt.” </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That </a:t>
            </a:r>
            <a:r>
              <a:rPr lang="en-NZ" sz="3400" b="1" dirty="0">
                <a:solidFill>
                  <a:schemeClr val="bg1"/>
                </a:solidFill>
              </a:rPr>
              <a:t>is why the place was named </a:t>
            </a:r>
            <a:r>
              <a:rPr lang="en-NZ" sz="3400" b="1" dirty="0" smtClean="0">
                <a:solidFill>
                  <a:schemeClr val="bg1"/>
                </a:solidFill>
              </a:rPr>
              <a:t>Gilgal, </a:t>
            </a:r>
            <a:r>
              <a:rPr lang="en-NZ" sz="3400" b="1" dirty="0">
                <a:solidFill>
                  <a:schemeClr val="bg1"/>
                </a:solidFill>
              </a:rPr>
              <a:t>the name it still has</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086356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Tragedy and Disaster</a:t>
            </a:r>
          </a:p>
          <a:p>
            <a:pPr algn="l">
              <a:lnSpc>
                <a:spcPct val="100000"/>
              </a:lnSpc>
              <a:spcBef>
                <a:spcPts val="0"/>
              </a:spcBef>
            </a:pPr>
            <a:r>
              <a:rPr lang="en-NZ" sz="3400" b="1" dirty="0">
                <a:solidFill>
                  <a:schemeClr val="bg1"/>
                </a:solidFill>
              </a:rPr>
              <a:t>	</a:t>
            </a:r>
            <a:r>
              <a:rPr lang="en-NZ" sz="3400" b="1" dirty="0" smtClean="0">
                <a:solidFill>
                  <a:schemeClr val="bg1"/>
                </a:solidFill>
              </a:rPr>
              <a:t>Cause us to look or go somewhere for help</a:t>
            </a:r>
          </a:p>
          <a:p>
            <a:pPr algn="l">
              <a:lnSpc>
                <a:spcPct val="100000"/>
              </a:lnSpc>
              <a:spcBef>
                <a:spcPts val="0"/>
              </a:spcBef>
            </a:pPr>
            <a:r>
              <a:rPr lang="en-NZ" sz="3400" b="1" dirty="0">
                <a:solidFill>
                  <a:schemeClr val="bg1"/>
                </a:solidFill>
              </a:rPr>
              <a:t>	</a:t>
            </a:r>
            <a:r>
              <a:rPr lang="en-NZ" sz="3400" b="1" dirty="0" smtClean="0">
                <a:solidFill>
                  <a:schemeClr val="bg1"/>
                </a:solidFill>
              </a:rPr>
              <a:t>Our decision can make life better or worse</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Old Testament Story</a:t>
            </a:r>
          </a:p>
          <a:p>
            <a:pPr algn="l">
              <a:lnSpc>
                <a:spcPct val="100000"/>
              </a:lnSpc>
              <a:spcBef>
                <a:spcPts val="0"/>
              </a:spcBef>
            </a:pPr>
            <a:r>
              <a:rPr lang="en-NZ" sz="3400" b="1" dirty="0">
                <a:solidFill>
                  <a:schemeClr val="bg1"/>
                </a:solidFill>
              </a:rPr>
              <a:t>	</a:t>
            </a:r>
            <a:r>
              <a:rPr lang="en-NZ" sz="3400" b="1" dirty="0" smtClean="0">
                <a:solidFill>
                  <a:schemeClr val="bg1"/>
                </a:solidFill>
              </a:rPr>
              <a:t>Israel left disaster / slavery behind</a:t>
            </a:r>
          </a:p>
          <a:p>
            <a:pPr algn="l">
              <a:lnSpc>
                <a:spcPct val="100000"/>
              </a:lnSpc>
              <a:spcBef>
                <a:spcPts val="0"/>
              </a:spcBef>
            </a:pPr>
            <a:r>
              <a:rPr lang="en-NZ" sz="3400" b="1" dirty="0">
                <a:solidFill>
                  <a:schemeClr val="bg1"/>
                </a:solidFill>
              </a:rPr>
              <a:t>	</a:t>
            </a:r>
            <a:r>
              <a:rPr lang="en-NZ" sz="3400" b="1" dirty="0" smtClean="0">
                <a:solidFill>
                  <a:schemeClr val="bg1"/>
                </a:solidFill>
              </a:rPr>
              <a:t>The Lord led them </a:t>
            </a:r>
          </a:p>
          <a:p>
            <a:pPr algn="l">
              <a:lnSpc>
                <a:spcPct val="100000"/>
              </a:lnSpc>
              <a:spcBef>
                <a:spcPts val="0"/>
              </a:spcBef>
            </a:pPr>
            <a:r>
              <a:rPr lang="en-NZ" sz="3400" b="1" dirty="0">
                <a:solidFill>
                  <a:schemeClr val="bg1"/>
                </a:solidFill>
              </a:rPr>
              <a:t>	</a:t>
            </a:r>
            <a:r>
              <a:rPr lang="en-NZ" sz="3400" b="1" dirty="0" smtClean="0">
                <a:solidFill>
                  <a:schemeClr val="bg1"/>
                </a:solidFill>
              </a:rPr>
              <a:t>They committed to God</a:t>
            </a:r>
            <a:endParaRPr lang="en-NZ" sz="3400" b="1" dirty="0">
              <a:solidFill>
                <a:schemeClr val="bg1"/>
              </a:solidFill>
            </a:endParaRPr>
          </a:p>
        </p:txBody>
      </p:sp>
    </p:spTree>
    <p:extLst>
      <p:ext uri="{BB962C8B-B14F-4D97-AF65-F5344CB8AC3E}">
        <p14:creationId xmlns:p14="http://schemas.microsoft.com/office/powerpoint/2010/main" val="290821920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Tragedy and Disaster</a:t>
            </a:r>
          </a:p>
          <a:p>
            <a:pPr algn="l">
              <a:lnSpc>
                <a:spcPct val="100000"/>
              </a:lnSpc>
              <a:spcBef>
                <a:spcPts val="0"/>
              </a:spcBef>
            </a:pPr>
            <a:r>
              <a:rPr lang="en-NZ" sz="3400" b="1" dirty="0">
                <a:solidFill>
                  <a:schemeClr val="bg1"/>
                </a:solidFill>
              </a:rPr>
              <a:t>	</a:t>
            </a:r>
            <a:r>
              <a:rPr lang="en-NZ" sz="3400" b="1" dirty="0" smtClean="0">
                <a:solidFill>
                  <a:schemeClr val="bg1"/>
                </a:solidFill>
              </a:rPr>
              <a:t>Cause us to look or go somewhere for help</a:t>
            </a:r>
          </a:p>
          <a:p>
            <a:pPr algn="l">
              <a:lnSpc>
                <a:spcPct val="100000"/>
              </a:lnSpc>
              <a:spcBef>
                <a:spcPts val="0"/>
              </a:spcBef>
            </a:pPr>
            <a:r>
              <a:rPr lang="en-NZ" sz="3400" b="1" dirty="0">
                <a:solidFill>
                  <a:schemeClr val="bg1"/>
                </a:solidFill>
              </a:rPr>
              <a:t>	</a:t>
            </a:r>
            <a:r>
              <a:rPr lang="en-NZ" sz="3400" b="1" dirty="0" smtClean="0">
                <a:solidFill>
                  <a:schemeClr val="bg1"/>
                </a:solidFill>
              </a:rPr>
              <a:t>Our decision can make life better or worse</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Old Testament Story</a:t>
            </a:r>
          </a:p>
          <a:p>
            <a:pPr algn="l">
              <a:lnSpc>
                <a:spcPct val="100000"/>
              </a:lnSpc>
              <a:spcBef>
                <a:spcPts val="0"/>
              </a:spcBef>
            </a:pPr>
            <a:r>
              <a:rPr lang="en-NZ" sz="3400" b="1" dirty="0">
                <a:solidFill>
                  <a:schemeClr val="bg1"/>
                </a:solidFill>
              </a:rPr>
              <a:t>	</a:t>
            </a:r>
            <a:r>
              <a:rPr lang="en-NZ" sz="3400" b="1" dirty="0" smtClean="0">
                <a:solidFill>
                  <a:schemeClr val="bg1"/>
                </a:solidFill>
              </a:rPr>
              <a:t>Israel left disaster / slavery behind</a:t>
            </a:r>
          </a:p>
          <a:p>
            <a:pPr algn="l">
              <a:lnSpc>
                <a:spcPct val="100000"/>
              </a:lnSpc>
              <a:spcBef>
                <a:spcPts val="0"/>
              </a:spcBef>
            </a:pPr>
            <a:r>
              <a:rPr lang="en-NZ" sz="3400" b="1" dirty="0">
                <a:solidFill>
                  <a:schemeClr val="bg1"/>
                </a:solidFill>
              </a:rPr>
              <a:t>	</a:t>
            </a:r>
            <a:r>
              <a:rPr lang="en-NZ" sz="3400" b="1" dirty="0" smtClean="0">
                <a:solidFill>
                  <a:schemeClr val="bg1"/>
                </a:solidFill>
              </a:rPr>
              <a:t>The Lord led them </a:t>
            </a:r>
          </a:p>
          <a:p>
            <a:pPr algn="l">
              <a:lnSpc>
                <a:spcPct val="100000"/>
              </a:lnSpc>
              <a:spcBef>
                <a:spcPts val="0"/>
              </a:spcBef>
            </a:pPr>
            <a:r>
              <a:rPr lang="en-NZ" sz="3400" b="1" dirty="0">
                <a:solidFill>
                  <a:schemeClr val="bg1"/>
                </a:solidFill>
              </a:rPr>
              <a:t>	</a:t>
            </a:r>
            <a:r>
              <a:rPr lang="en-NZ" sz="3400" b="1" dirty="0" smtClean="0">
                <a:solidFill>
                  <a:schemeClr val="bg1"/>
                </a:solidFill>
              </a:rPr>
              <a:t>They committed to God</a:t>
            </a:r>
          </a:p>
          <a:p>
            <a:pPr algn="l">
              <a:lnSpc>
                <a:spcPct val="100000"/>
              </a:lnSpc>
              <a:spcBef>
                <a:spcPts val="0"/>
              </a:spcBef>
            </a:pPr>
            <a:r>
              <a:rPr lang="en-NZ" sz="3400" b="1" dirty="0">
                <a:solidFill>
                  <a:schemeClr val="bg1"/>
                </a:solidFill>
              </a:rPr>
              <a:t>	</a:t>
            </a:r>
            <a:r>
              <a:rPr lang="en-NZ" sz="3400" b="1" dirty="0" smtClean="0">
                <a:solidFill>
                  <a:schemeClr val="bg1"/>
                </a:solidFill>
              </a:rPr>
              <a:t>And they were blessed</a:t>
            </a:r>
            <a:endParaRPr lang="en-NZ" sz="3400" b="1" dirty="0">
              <a:solidFill>
                <a:schemeClr val="bg1"/>
              </a:solidFill>
            </a:endParaRPr>
          </a:p>
        </p:txBody>
      </p:sp>
    </p:spTree>
    <p:extLst>
      <p:ext uri="{BB962C8B-B14F-4D97-AF65-F5344CB8AC3E}">
        <p14:creationId xmlns:p14="http://schemas.microsoft.com/office/powerpoint/2010/main" val="424780291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p>
        </p:txBody>
      </p:sp>
    </p:spTree>
    <p:extLst>
      <p:ext uri="{BB962C8B-B14F-4D97-AF65-F5344CB8AC3E}">
        <p14:creationId xmlns:p14="http://schemas.microsoft.com/office/powerpoint/2010/main" val="365268273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V9</a:t>
            </a:r>
            <a:r>
              <a:rPr lang="en-NZ" sz="3400" b="1" i="1" dirty="0">
                <a:solidFill>
                  <a:srgbClr val="FFFF00"/>
                </a:solidFill>
              </a:rPr>
              <a:t>. “Today I have rolled away the reproach of Egypt from you.”. </a:t>
            </a:r>
          </a:p>
        </p:txBody>
      </p:sp>
    </p:spTree>
    <p:extLst>
      <p:ext uri="{BB962C8B-B14F-4D97-AF65-F5344CB8AC3E}">
        <p14:creationId xmlns:p14="http://schemas.microsoft.com/office/powerpoint/2010/main" val="148005257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V9</a:t>
            </a:r>
            <a:r>
              <a:rPr lang="en-NZ" sz="3400" b="1" i="1" dirty="0">
                <a:solidFill>
                  <a:srgbClr val="FFFF00"/>
                </a:solidFill>
              </a:rPr>
              <a:t>. “Today I have rolled away the reproach of Egypt from you.”. </a:t>
            </a:r>
          </a:p>
        </p:txBody>
      </p:sp>
    </p:spTree>
    <p:extLst>
      <p:ext uri="{BB962C8B-B14F-4D97-AF65-F5344CB8AC3E}">
        <p14:creationId xmlns:p14="http://schemas.microsoft.com/office/powerpoint/2010/main" val="2474695581"/>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algn="l">
              <a:lnSpc>
                <a:spcPct val="100000"/>
              </a:lnSpc>
              <a:spcBef>
                <a:spcPts val="0"/>
              </a:spcBef>
            </a:pPr>
            <a:r>
              <a:rPr lang="en-NZ" sz="3400" b="1" dirty="0" smtClean="0">
                <a:solidFill>
                  <a:schemeClr val="bg1"/>
                </a:solidFill>
              </a:rPr>
              <a:t>	Slaves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V9</a:t>
            </a:r>
            <a:r>
              <a:rPr lang="en-NZ" sz="3400" b="1" i="1" dirty="0">
                <a:solidFill>
                  <a:srgbClr val="FFFF00"/>
                </a:solidFill>
              </a:rPr>
              <a:t>. “Today I have rolled away the reproach of Egypt from you.”. </a:t>
            </a:r>
          </a:p>
        </p:txBody>
      </p:sp>
    </p:spTree>
    <p:extLst>
      <p:ext uri="{BB962C8B-B14F-4D97-AF65-F5344CB8AC3E}">
        <p14:creationId xmlns:p14="http://schemas.microsoft.com/office/powerpoint/2010/main" val="3532853524"/>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algn="l">
              <a:lnSpc>
                <a:spcPct val="100000"/>
              </a:lnSpc>
              <a:spcBef>
                <a:spcPts val="0"/>
              </a:spcBef>
            </a:pPr>
            <a:r>
              <a:rPr lang="en-NZ" sz="3400" b="1" dirty="0" smtClean="0">
                <a:solidFill>
                  <a:schemeClr val="bg1"/>
                </a:solidFill>
              </a:rPr>
              <a:t>	Slaves – no inheritance, no rights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V9</a:t>
            </a:r>
            <a:r>
              <a:rPr lang="en-NZ" sz="3400" b="1" i="1" dirty="0">
                <a:solidFill>
                  <a:srgbClr val="FFFF00"/>
                </a:solidFill>
              </a:rPr>
              <a:t>. “Today I have rolled away the reproach of Egypt from you.”. </a:t>
            </a:r>
          </a:p>
        </p:txBody>
      </p:sp>
    </p:spTree>
    <p:extLst>
      <p:ext uri="{BB962C8B-B14F-4D97-AF65-F5344CB8AC3E}">
        <p14:creationId xmlns:p14="http://schemas.microsoft.com/office/powerpoint/2010/main" val="100800861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algn="l">
              <a:lnSpc>
                <a:spcPct val="100000"/>
              </a:lnSpc>
              <a:spcBef>
                <a:spcPts val="0"/>
              </a:spcBef>
            </a:pPr>
            <a:r>
              <a:rPr lang="en-NZ" sz="3400" b="1" dirty="0" smtClean="0">
                <a:solidFill>
                  <a:schemeClr val="bg1"/>
                </a:solidFill>
              </a:rPr>
              <a:t>	Slaves – no inheritance, no rights</a:t>
            </a:r>
            <a:endParaRPr lang="en-NZ" sz="3400" b="1" dirty="0">
              <a:solidFill>
                <a:schemeClr val="bg1"/>
              </a:solidFill>
            </a:endParaRPr>
          </a:p>
          <a:p>
            <a:pPr algn="l">
              <a:lnSpc>
                <a:spcPct val="100000"/>
              </a:lnSpc>
              <a:spcBef>
                <a:spcPts val="0"/>
              </a:spcBef>
            </a:pPr>
            <a:r>
              <a:rPr lang="en-NZ" sz="3400" b="1" dirty="0" smtClean="0">
                <a:solidFill>
                  <a:schemeClr val="bg1"/>
                </a:solidFill>
              </a:rPr>
              <a:t>			no power, no value</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V9</a:t>
            </a:r>
            <a:r>
              <a:rPr lang="en-NZ" sz="3400" b="1" i="1" dirty="0">
                <a:solidFill>
                  <a:srgbClr val="FFFF00"/>
                </a:solidFill>
              </a:rPr>
              <a:t>. “Today I have rolled away the reproach of Egypt from you.”. </a:t>
            </a:r>
          </a:p>
        </p:txBody>
      </p:sp>
    </p:spTree>
    <p:extLst>
      <p:ext uri="{BB962C8B-B14F-4D97-AF65-F5344CB8AC3E}">
        <p14:creationId xmlns:p14="http://schemas.microsoft.com/office/powerpoint/2010/main" val="143659984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algn="l">
              <a:lnSpc>
                <a:spcPct val="100000"/>
              </a:lnSpc>
              <a:spcBef>
                <a:spcPts val="0"/>
              </a:spcBef>
            </a:pPr>
            <a:r>
              <a:rPr lang="en-NZ" sz="3400" b="1" dirty="0" smtClean="0">
                <a:solidFill>
                  <a:schemeClr val="bg1"/>
                </a:solidFill>
              </a:rPr>
              <a:t>	Slaves – no inheritance, no rights</a:t>
            </a:r>
            <a:endParaRPr lang="en-NZ" sz="3400" b="1" dirty="0">
              <a:solidFill>
                <a:schemeClr val="bg1"/>
              </a:solidFill>
            </a:endParaRPr>
          </a:p>
          <a:p>
            <a:pPr algn="l">
              <a:lnSpc>
                <a:spcPct val="100000"/>
              </a:lnSpc>
              <a:spcBef>
                <a:spcPts val="0"/>
              </a:spcBef>
            </a:pPr>
            <a:r>
              <a:rPr lang="en-NZ" sz="3400" b="1" dirty="0" smtClean="0">
                <a:solidFill>
                  <a:schemeClr val="bg1"/>
                </a:solidFill>
              </a:rPr>
              <a:t>			no power, no value</a:t>
            </a:r>
          </a:p>
          <a:p>
            <a:pPr algn="l">
              <a:lnSpc>
                <a:spcPct val="100000"/>
              </a:lnSpc>
              <a:spcBef>
                <a:spcPts val="0"/>
              </a:spcBef>
            </a:pPr>
            <a:r>
              <a:rPr lang="en-NZ" sz="3400" b="1" dirty="0" smtClean="0">
                <a:solidFill>
                  <a:schemeClr val="bg1"/>
                </a:solidFill>
              </a:rPr>
              <a:t>	God led them to a land – they call home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V9</a:t>
            </a:r>
            <a:r>
              <a:rPr lang="en-NZ" sz="3400" b="1" i="1" dirty="0">
                <a:solidFill>
                  <a:srgbClr val="FFFF00"/>
                </a:solidFill>
              </a:rPr>
              <a:t>. “Today I have rolled away the reproach of Egypt from you.”. </a:t>
            </a:r>
          </a:p>
        </p:txBody>
      </p:sp>
    </p:spTree>
    <p:extLst>
      <p:ext uri="{BB962C8B-B14F-4D97-AF65-F5344CB8AC3E}">
        <p14:creationId xmlns:p14="http://schemas.microsoft.com/office/powerpoint/2010/main" val="151646083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algn="l">
              <a:lnSpc>
                <a:spcPct val="100000"/>
              </a:lnSpc>
              <a:spcBef>
                <a:spcPts val="0"/>
              </a:spcBef>
            </a:pPr>
            <a:r>
              <a:rPr lang="en-NZ" sz="3400" b="1" dirty="0" smtClean="0">
                <a:solidFill>
                  <a:schemeClr val="bg1"/>
                </a:solidFill>
              </a:rPr>
              <a:t>	Slaves – no inheritance, no rights</a:t>
            </a:r>
            <a:endParaRPr lang="en-NZ" sz="3400" b="1" dirty="0">
              <a:solidFill>
                <a:schemeClr val="bg1"/>
              </a:solidFill>
            </a:endParaRPr>
          </a:p>
          <a:p>
            <a:pPr algn="l">
              <a:lnSpc>
                <a:spcPct val="100000"/>
              </a:lnSpc>
              <a:spcBef>
                <a:spcPts val="0"/>
              </a:spcBef>
            </a:pPr>
            <a:r>
              <a:rPr lang="en-NZ" sz="3400" b="1" dirty="0" smtClean="0">
                <a:solidFill>
                  <a:schemeClr val="bg1"/>
                </a:solidFill>
              </a:rPr>
              <a:t>			no power, no value</a:t>
            </a:r>
          </a:p>
          <a:p>
            <a:pPr algn="l">
              <a:lnSpc>
                <a:spcPct val="100000"/>
              </a:lnSpc>
              <a:spcBef>
                <a:spcPts val="0"/>
              </a:spcBef>
            </a:pPr>
            <a:r>
              <a:rPr lang="en-NZ" sz="3400" b="1" dirty="0" smtClean="0">
                <a:solidFill>
                  <a:schemeClr val="bg1"/>
                </a:solidFill>
              </a:rPr>
              <a:t>	God led them to a land – they call home</a:t>
            </a:r>
            <a:endParaRPr lang="en-NZ" sz="3400" b="1" dirty="0">
              <a:solidFill>
                <a:schemeClr val="bg1"/>
              </a:solidFill>
            </a:endParaRPr>
          </a:p>
          <a:p>
            <a:pPr algn="l">
              <a:lnSpc>
                <a:spcPct val="100000"/>
              </a:lnSpc>
              <a:spcBef>
                <a:spcPts val="0"/>
              </a:spcBef>
            </a:pPr>
            <a:r>
              <a:rPr lang="en-NZ" sz="3400" b="1" dirty="0" smtClean="0">
                <a:solidFill>
                  <a:schemeClr val="bg1"/>
                </a:solidFill>
              </a:rPr>
              <a:t>	No more shame</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V9</a:t>
            </a:r>
            <a:r>
              <a:rPr lang="en-NZ" sz="3400" b="1" i="1" dirty="0">
                <a:solidFill>
                  <a:srgbClr val="FFFF00"/>
                </a:solidFill>
              </a:rPr>
              <a:t>. “Today I have rolled away the reproach of Egypt from you.”. </a:t>
            </a:r>
          </a:p>
        </p:txBody>
      </p:sp>
    </p:spTree>
    <p:extLst>
      <p:ext uri="{BB962C8B-B14F-4D97-AF65-F5344CB8AC3E}">
        <p14:creationId xmlns:p14="http://schemas.microsoft.com/office/powerpoint/2010/main" val="378499727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t>
            </a:r>
            <a:endParaRPr lang="en-NZ" sz="3600" b="1" dirty="0">
              <a:solidFill>
                <a:schemeClr val="bg1"/>
              </a:solidFill>
            </a:endParaRPr>
          </a:p>
          <a:p>
            <a:pPr>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10 </a:t>
            </a:r>
            <a:r>
              <a:rPr lang="en-NZ" sz="3400" b="1" dirty="0">
                <a:solidFill>
                  <a:schemeClr val="bg1"/>
                </a:solidFill>
              </a:rPr>
              <a:t>While the Israelites were camping at Gilgal on the plain near Jericho, they observed Passover on the evening of the fourteenth day of the month. 11 The next day was the first time they ate food grown in Canaan: roasted grain and bread made without yeast. 12 The manna stopped falling then, and the Israelites no longer had any. From that time on they ate food grown in Canaan.</a:t>
            </a:r>
            <a:endParaRPr lang="en-NZ" sz="1500" b="1" dirty="0">
              <a:solidFill>
                <a:schemeClr val="bg1"/>
              </a:solidFill>
            </a:endParaRPr>
          </a:p>
        </p:txBody>
      </p:sp>
    </p:spTree>
    <p:extLst>
      <p:ext uri="{BB962C8B-B14F-4D97-AF65-F5344CB8AC3E}">
        <p14:creationId xmlns:p14="http://schemas.microsoft.com/office/powerpoint/2010/main" val="3123359773"/>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algn="l">
              <a:lnSpc>
                <a:spcPct val="100000"/>
              </a:lnSpc>
              <a:spcBef>
                <a:spcPts val="0"/>
              </a:spcBef>
            </a:pPr>
            <a:r>
              <a:rPr lang="en-NZ" sz="3400" b="1" dirty="0" smtClean="0">
                <a:solidFill>
                  <a:schemeClr val="bg1"/>
                </a:solidFill>
              </a:rPr>
              <a:t>	Slaves – no inheritance, no rights</a:t>
            </a:r>
            <a:endParaRPr lang="en-NZ" sz="3400" b="1" dirty="0">
              <a:solidFill>
                <a:schemeClr val="bg1"/>
              </a:solidFill>
            </a:endParaRPr>
          </a:p>
          <a:p>
            <a:pPr algn="l">
              <a:lnSpc>
                <a:spcPct val="100000"/>
              </a:lnSpc>
              <a:spcBef>
                <a:spcPts val="0"/>
              </a:spcBef>
            </a:pPr>
            <a:r>
              <a:rPr lang="en-NZ" sz="3400" b="1" dirty="0" smtClean="0">
                <a:solidFill>
                  <a:schemeClr val="bg1"/>
                </a:solidFill>
              </a:rPr>
              <a:t>			no power, no value</a:t>
            </a:r>
          </a:p>
          <a:p>
            <a:pPr algn="l">
              <a:lnSpc>
                <a:spcPct val="100000"/>
              </a:lnSpc>
              <a:spcBef>
                <a:spcPts val="0"/>
              </a:spcBef>
            </a:pPr>
            <a:r>
              <a:rPr lang="en-NZ" sz="3400" b="1" dirty="0" smtClean="0">
                <a:solidFill>
                  <a:schemeClr val="bg1"/>
                </a:solidFill>
              </a:rPr>
              <a:t>	God led them to a land – they call home</a:t>
            </a:r>
            <a:endParaRPr lang="en-NZ" sz="3400" b="1" dirty="0">
              <a:solidFill>
                <a:schemeClr val="bg1"/>
              </a:solidFill>
            </a:endParaRPr>
          </a:p>
          <a:p>
            <a:pPr algn="l">
              <a:lnSpc>
                <a:spcPct val="100000"/>
              </a:lnSpc>
              <a:spcBef>
                <a:spcPts val="0"/>
              </a:spcBef>
            </a:pPr>
            <a:r>
              <a:rPr lang="en-NZ" sz="3400" b="1" dirty="0" smtClean="0">
                <a:solidFill>
                  <a:schemeClr val="bg1"/>
                </a:solidFill>
              </a:rPr>
              <a:t>	No more shame</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Prodigal son came to his senses – return</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V9</a:t>
            </a:r>
            <a:r>
              <a:rPr lang="en-NZ" sz="3400" b="1" i="1" dirty="0">
                <a:solidFill>
                  <a:srgbClr val="FFFF00"/>
                </a:solidFill>
              </a:rPr>
              <a:t>. “Today I have rolled away the reproach of Egypt from you.”. </a:t>
            </a:r>
          </a:p>
        </p:txBody>
      </p:sp>
    </p:spTree>
    <p:extLst>
      <p:ext uri="{BB962C8B-B14F-4D97-AF65-F5344CB8AC3E}">
        <p14:creationId xmlns:p14="http://schemas.microsoft.com/office/powerpoint/2010/main" val="374401296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algn="l">
              <a:lnSpc>
                <a:spcPct val="100000"/>
              </a:lnSpc>
              <a:spcBef>
                <a:spcPts val="0"/>
              </a:spcBef>
            </a:pPr>
            <a:r>
              <a:rPr lang="en-NZ" sz="3400" b="1" dirty="0" smtClean="0">
                <a:solidFill>
                  <a:schemeClr val="bg1"/>
                </a:solidFill>
              </a:rPr>
              <a:t>	Prodigal son came to his senses – return</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V20 </a:t>
            </a:r>
            <a:r>
              <a:rPr lang="en-NZ" sz="3400" b="1" i="1" dirty="0">
                <a:solidFill>
                  <a:srgbClr val="FFFF00"/>
                </a:solidFill>
              </a:rPr>
              <a:t>...“But while he was still a long way off, his father saw him and was filled with compassion for him; he ran to his son, threw his arms around him and kissed him. </a:t>
            </a:r>
          </a:p>
        </p:txBody>
      </p:sp>
    </p:spTree>
    <p:extLst>
      <p:ext uri="{BB962C8B-B14F-4D97-AF65-F5344CB8AC3E}">
        <p14:creationId xmlns:p14="http://schemas.microsoft.com/office/powerpoint/2010/main" val="1747790273"/>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algn="l">
              <a:lnSpc>
                <a:spcPct val="100000"/>
              </a:lnSpc>
              <a:spcBef>
                <a:spcPts val="0"/>
              </a:spcBef>
            </a:pPr>
            <a:r>
              <a:rPr lang="en-NZ" sz="3400" b="1" dirty="0" smtClean="0">
                <a:solidFill>
                  <a:schemeClr val="bg1"/>
                </a:solidFill>
              </a:rPr>
              <a:t>	Prodigal son came to his senses – return</a:t>
            </a:r>
          </a:p>
          <a:p>
            <a:pPr algn="l">
              <a:lnSpc>
                <a:spcPct val="100000"/>
              </a:lnSpc>
              <a:spcBef>
                <a:spcPts val="0"/>
              </a:spcBef>
            </a:pPr>
            <a:r>
              <a:rPr lang="en-NZ" sz="3400" b="1" dirty="0" smtClean="0">
                <a:solidFill>
                  <a:schemeClr val="bg1"/>
                </a:solidFill>
              </a:rPr>
              <a:t>	Father welcomes son – removes shame</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V20 </a:t>
            </a:r>
            <a:r>
              <a:rPr lang="en-NZ" sz="3400" b="1" i="1" dirty="0">
                <a:solidFill>
                  <a:srgbClr val="FFFF00"/>
                </a:solidFill>
              </a:rPr>
              <a:t>...“But while he was still a long way off, his father saw him and was filled with compassion for him; he ran to his son, threw his arms around him and kissed him. </a:t>
            </a:r>
          </a:p>
        </p:txBody>
      </p:sp>
    </p:spTree>
    <p:extLst>
      <p:ext uri="{BB962C8B-B14F-4D97-AF65-F5344CB8AC3E}">
        <p14:creationId xmlns:p14="http://schemas.microsoft.com/office/powerpoint/2010/main" val="238850208"/>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algn="l">
              <a:lnSpc>
                <a:spcPct val="100000"/>
              </a:lnSpc>
              <a:spcBef>
                <a:spcPts val="0"/>
              </a:spcBef>
            </a:pPr>
            <a:r>
              <a:rPr lang="en-NZ" sz="3400" b="1" dirty="0" smtClean="0">
                <a:solidFill>
                  <a:schemeClr val="bg1"/>
                </a:solidFill>
              </a:rPr>
              <a:t>	Prodigal son came to his senses – return</a:t>
            </a:r>
          </a:p>
          <a:p>
            <a:pPr algn="l">
              <a:lnSpc>
                <a:spcPct val="100000"/>
              </a:lnSpc>
              <a:spcBef>
                <a:spcPts val="0"/>
              </a:spcBef>
            </a:pPr>
            <a:r>
              <a:rPr lang="en-NZ" sz="3400" b="1" dirty="0" smtClean="0">
                <a:solidFill>
                  <a:schemeClr val="bg1"/>
                </a:solidFill>
              </a:rPr>
              <a:t>	Father welcomes son – removes shame</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Shame restricts and limits us </a:t>
            </a:r>
          </a:p>
          <a:p>
            <a:pPr algn="l">
              <a:lnSpc>
                <a:spcPct val="100000"/>
              </a:lnSpc>
              <a:spcBef>
                <a:spcPts val="0"/>
              </a:spcBef>
            </a:pPr>
            <a:r>
              <a:rPr lang="en-NZ" sz="3400" b="1" dirty="0">
                <a:solidFill>
                  <a:schemeClr val="bg1"/>
                </a:solidFill>
              </a:rPr>
              <a:t>	</a:t>
            </a:r>
            <a:r>
              <a:rPr lang="en-NZ" sz="3400" b="1" dirty="0" smtClean="0">
                <a:solidFill>
                  <a:schemeClr val="bg1"/>
                </a:solidFill>
              </a:rPr>
              <a:t>– we need it removed to live life to the full</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V20 </a:t>
            </a:r>
            <a:r>
              <a:rPr lang="en-NZ" sz="3400" b="1" i="1" dirty="0">
                <a:solidFill>
                  <a:srgbClr val="FFFF00"/>
                </a:solidFill>
              </a:rPr>
              <a:t>...“But while he was still a long way off, his father saw him and was filled with compassion for him; he ran to his son, threw his arms around him and kissed him. </a:t>
            </a:r>
          </a:p>
        </p:txBody>
      </p:sp>
    </p:spTree>
    <p:extLst>
      <p:ext uri="{BB962C8B-B14F-4D97-AF65-F5344CB8AC3E}">
        <p14:creationId xmlns:p14="http://schemas.microsoft.com/office/powerpoint/2010/main" val="2278120319"/>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V20 </a:t>
            </a:r>
            <a:r>
              <a:rPr lang="en-NZ" sz="3400" b="1" i="1" dirty="0">
                <a:solidFill>
                  <a:srgbClr val="FFFF00"/>
                </a:solidFill>
              </a:rPr>
              <a:t>...“But while he was still a long way off, his father saw him and was filled with compassion for him; he ran to his son, threw his arms around him and kissed him. </a:t>
            </a:r>
          </a:p>
        </p:txBody>
      </p:sp>
    </p:spTree>
    <p:extLst>
      <p:ext uri="{BB962C8B-B14F-4D97-AF65-F5344CB8AC3E}">
        <p14:creationId xmlns:p14="http://schemas.microsoft.com/office/powerpoint/2010/main" val="163973122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V10 </a:t>
            </a:r>
            <a:r>
              <a:rPr lang="en-NZ" sz="3400" b="1" i="1" dirty="0">
                <a:solidFill>
                  <a:srgbClr val="FFFF00"/>
                </a:solidFill>
              </a:rPr>
              <a:t>On the evening of the fourteenth day of the month, while camped at Gilgal on the plains of Jericho, the Israelites celebrated the Passover. </a:t>
            </a:r>
          </a:p>
        </p:txBody>
      </p:sp>
    </p:spTree>
    <p:extLst>
      <p:ext uri="{BB962C8B-B14F-4D97-AF65-F5344CB8AC3E}">
        <p14:creationId xmlns:p14="http://schemas.microsoft.com/office/powerpoint/2010/main" val="2412576098"/>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V10 </a:t>
            </a:r>
            <a:r>
              <a:rPr lang="en-NZ" sz="3400" b="1" i="1" dirty="0">
                <a:solidFill>
                  <a:srgbClr val="FFFF00"/>
                </a:solidFill>
              </a:rPr>
              <a:t>On the evening of the fourteenth day of the month, while camped at Gilgal on the plains of Jericho, the Israelites celebrated the Passover. </a:t>
            </a:r>
          </a:p>
        </p:txBody>
      </p:sp>
    </p:spTree>
    <p:extLst>
      <p:ext uri="{BB962C8B-B14F-4D97-AF65-F5344CB8AC3E}">
        <p14:creationId xmlns:p14="http://schemas.microsoft.com/office/powerpoint/2010/main" val="3141262282"/>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algn="l">
              <a:lnSpc>
                <a:spcPct val="100000"/>
              </a:lnSpc>
              <a:spcBef>
                <a:spcPts val="0"/>
              </a:spcBef>
            </a:pPr>
            <a:r>
              <a:rPr lang="en-NZ" sz="3400" b="1" dirty="0" smtClean="0">
                <a:solidFill>
                  <a:schemeClr val="bg1"/>
                </a:solidFill>
              </a:rPr>
              <a:t>	Passover was meant to be every year</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V10 </a:t>
            </a:r>
            <a:r>
              <a:rPr lang="en-NZ" sz="3400" b="1" i="1" dirty="0">
                <a:solidFill>
                  <a:srgbClr val="FFFF00"/>
                </a:solidFill>
              </a:rPr>
              <a:t>On the evening of the fourteenth day of the month, while camped at Gilgal on the plains of Jericho, the Israelites celebrated the Passover. </a:t>
            </a:r>
          </a:p>
        </p:txBody>
      </p:sp>
    </p:spTree>
    <p:extLst>
      <p:ext uri="{BB962C8B-B14F-4D97-AF65-F5344CB8AC3E}">
        <p14:creationId xmlns:p14="http://schemas.microsoft.com/office/powerpoint/2010/main" val="3153154608"/>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algn="l">
              <a:lnSpc>
                <a:spcPct val="100000"/>
              </a:lnSpc>
              <a:spcBef>
                <a:spcPts val="0"/>
              </a:spcBef>
            </a:pPr>
            <a:r>
              <a:rPr lang="en-NZ" sz="3400" b="1" dirty="0" smtClean="0">
                <a:solidFill>
                  <a:schemeClr val="bg1"/>
                </a:solidFill>
              </a:rPr>
              <a:t>	Passover was meant to be every year</a:t>
            </a:r>
          </a:p>
          <a:p>
            <a:pPr algn="l">
              <a:lnSpc>
                <a:spcPct val="100000"/>
              </a:lnSpc>
              <a:spcBef>
                <a:spcPts val="0"/>
              </a:spcBef>
            </a:pPr>
            <a:r>
              <a:rPr lang="en-NZ" sz="3400" b="1" dirty="0">
                <a:solidFill>
                  <a:schemeClr val="bg1"/>
                </a:solidFill>
              </a:rPr>
              <a:t>	</a:t>
            </a:r>
            <a:r>
              <a:rPr lang="en-NZ" sz="3400" b="1" dirty="0" smtClean="0">
                <a:solidFill>
                  <a:schemeClr val="bg1"/>
                </a:solidFill>
              </a:rPr>
              <a:t>Uncircumcised = not part of covenant</a:t>
            </a: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V10 </a:t>
            </a:r>
            <a:r>
              <a:rPr lang="en-NZ" sz="3400" b="1" i="1" dirty="0">
                <a:solidFill>
                  <a:srgbClr val="FFFF00"/>
                </a:solidFill>
              </a:rPr>
              <a:t>On the evening of the fourteenth day of the month, while camped at Gilgal on the plains of Jericho, the Israelites celebrated the Passover. </a:t>
            </a:r>
          </a:p>
        </p:txBody>
      </p:sp>
    </p:spTree>
    <p:extLst>
      <p:ext uri="{BB962C8B-B14F-4D97-AF65-F5344CB8AC3E}">
        <p14:creationId xmlns:p14="http://schemas.microsoft.com/office/powerpoint/2010/main" val="2727582662"/>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algn="l">
              <a:lnSpc>
                <a:spcPct val="100000"/>
              </a:lnSpc>
              <a:spcBef>
                <a:spcPts val="0"/>
              </a:spcBef>
            </a:pPr>
            <a:r>
              <a:rPr lang="en-NZ" sz="3400" b="1" dirty="0" smtClean="0">
                <a:solidFill>
                  <a:schemeClr val="bg1"/>
                </a:solidFill>
              </a:rPr>
              <a:t>	Passover was meant to be every year</a:t>
            </a:r>
          </a:p>
          <a:p>
            <a:pPr algn="l">
              <a:lnSpc>
                <a:spcPct val="100000"/>
              </a:lnSpc>
              <a:spcBef>
                <a:spcPts val="0"/>
              </a:spcBef>
            </a:pPr>
            <a:r>
              <a:rPr lang="en-NZ" sz="3400" b="1" dirty="0">
                <a:solidFill>
                  <a:schemeClr val="bg1"/>
                </a:solidFill>
              </a:rPr>
              <a:t>	</a:t>
            </a:r>
            <a:r>
              <a:rPr lang="en-NZ" sz="3400" b="1" dirty="0" smtClean="0">
                <a:solidFill>
                  <a:schemeClr val="bg1"/>
                </a:solidFill>
              </a:rPr>
              <a:t>Uncircumcised = not part of covenant</a:t>
            </a:r>
          </a:p>
          <a:p>
            <a:pPr algn="l">
              <a:lnSpc>
                <a:spcPct val="100000"/>
              </a:lnSpc>
              <a:spcBef>
                <a:spcPts val="0"/>
              </a:spcBef>
            </a:pPr>
            <a:r>
              <a:rPr lang="en-NZ" sz="3400" b="1" dirty="0" smtClean="0">
                <a:solidFill>
                  <a:schemeClr val="bg1"/>
                </a:solidFill>
              </a:rPr>
              <a:t>	Now, they can celebrate Passover</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V10 </a:t>
            </a:r>
            <a:r>
              <a:rPr lang="en-NZ" sz="3400" b="1" i="1" dirty="0">
                <a:solidFill>
                  <a:srgbClr val="FFFF00"/>
                </a:solidFill>
              </a:rPr>
              <a:t>On the evening of the fourteenth day of the month, while camped at Gilgal on the plains of Jericho, the Israelites celebrated the Passover. </a:t>
            </a:r>
          </a:p>
        </p:txBody>
      </p:sp>
    </p:spTree>
    <p:extLst>
      <p:ext uri="{BB962C8B-B14F-4D97-AF65-F5344CB8AC3E}">
        <p14:creationId xmlns:p14="http://schemas.microsoft.com/office/powerpoint/2010/main" val="149572201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15:1 – 3, 11b – 32 </a:t>
            </a:r>
          </a:p>
        </p:txBody>
      </p:sp>
    </p:spTree>
    <p:extLst>
      <p:ext uri="{BB962C8B-B14F-4D97-AF65-F5344CB8AC3E}">
        <p14:creationId xmlns:p14="http://schemas.microsoft.com/office/powerpoint/2010/main" val="2136506239"/>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algn="l">
              <a:lnSpc>
                <a:spcPct val="100000"/>
              </a:lnSpc>
              <a:spcBef>
                <a:spcPts val="0"/>
              </a:spcBef>
            </a:pPr>
            <a:r>
              <a:rPr lang="en-NZ" sz="3400" b="1" dirty="0" smtClean="0">
                <a:solidFill>
                  <a:schemeClr val="bg1"/>
                </a:solidFill>
              </a:rPr>
              <a:t>	Passover was meant to be every year</a:t>
            </a:r>
          </a:p>
          <a:p>
            <a:pPr algn="l">
              <a:lnSpc>
                <a:spcPct val="100000"/>
              </a:lnSpc>
              <a:spcBef>
                <a:spcPts val="0"/>
              </a:spcBef>
            </a:pPr>
            <a:r>
              <a:rPr lang="en-NZ" sz="3400" b="1" dirty="0">
                <a:solidFill>
                  <a:schemeClr val="bg1"/>
                </a:solidFill>
              </a:rPr>
              <a:t>	</a:t>
            </a:r>
            <a:r>
              <a:rPr lang="en-NZ" sz="3400" b="1" dirty="0" smtClean="0">
                <a:solidFill>
                  <a:schemeClr val="bg1"/>
                </a:solidFill>
              </a:rPr>
              <a:t>Uncircumcised = not part of covenant</a:t>
            </a:r>
          </a:p>
          <a:p>
            <a:pPr algn="l">
              <a:lnSpc>
                <a:spcPct val="100000"/>
              </a:lnSpc>
              <a:spcBef>
                <a:spcPts val="0"/>
              </a:spcBef>
            </a:pPr>
            <a:r>
              <a:rPr lang="en-NZ" sz="3400" b="1" dirty="0" smtClean="0">
                <a:solidFill>
                  <a:schemeClr val="bg1"/>
                </a:solidFill>
              </a:rPr>
              <a:t>	Now, they can celebrate Passover</a:t>
            </a:r>
          </a:p>
          <a:p>
            <a:pPr algn="l">
              <a:lnSpc>
                <a:spcPct val="100000"/>
              </a:lnSpc>
              <a:spcBef>
                <a:spcPts val="0"/>
              </a:spcBef>
            </a:pPr>
            <a:r>
              <a:rPr lang="en-NZ" sz="3400" b="1" dirty="0" smtClean="0">
                <a:solidFill>
                  <a:schemeClr val="bg1"/>
                </a:solidFill>
              </a:rPr>
              <a:t>	Relationship with God is restored</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V10 </a:t>
            </a:r>
            <a:r>
              <a:rPr lang="en-NZ" sz="3400" b="1" i="1" dirty="0">
                <a:solidFill>
                  <a:srgbClr val="FFFF00"/>
                </a:solidFill>
              </a:rPr>
              <a:t>On the evening of the fourteenth day of the month, while camped at Gilgal on the plains of Jericho, the Israelites celebrated the Passover. </a:t>
            </a:r>
          </a:p>
        </p:txBody>
      </p:sp>
    </p:spTree>
    <p:extLst>
      <p:ext uri="{BB962C8B-B14F-4D97-AF65-F5344CB8AC3E}">
        <p14:creationId xmlns:p14="http://schemas.microsoft.com/office/powerpoint/2010/main" val="2415567852"/>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algn="l">
              <a:lnSpc>
                <a:spcPct val="100000"/>
              </a:lnSpc>
              <a:spcBef>
                <a:spcPts val="0"/>
              </a:spcBef>
            </a:pPr>
            <a:r>
              <a:rPr lang="en-NZ" sz="3400" b="1" dirty="0" smtClean="0">
                <a:solidFill>
                  <a:schemeClr val="bg1"/>
                </a:solidFill>
              </a:rPr>
              <a:t>	Prodigal Son returns</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V10 </a:t>
            </a:r>
            <a:r>
              <a:rPr lang="en-NZ" sz="3400" b="1" i="1" dirty="0">
                <a:solidFill>
                  <a:srgbClr val="FFFF00"/>
                </a:solidFill>
              </a:rPr>
              <a:t>On the evening of the fourteenth day of the month, while camped at Gilgal on the plains of Jericho, the Israelites celebrated the Passover. </a:t>
            </a:r>
          </a:p>
        </p:txBody>
      </p:sp>
    </p:spTree>
    <p:extLst>
      <p:ext uri="{BB962C8B-B14F-4D97-AF65-F5344CB8AC3E}">
        <p14:creationId xmlns:p14="http://schemas.microsoft.com/office/powerpoint/2010/main" val="545924851"/>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algn="l">
              <a:lnSpc>
                <a:spcPct val="100000"/>
              </a:lnSpc>
              <a:spcBef>
                <a:spcPts val="0"/>
              </a:spcBef>
            </a:pPr>
            <a:r>
              <a:rPr lang="en-NZ" sz="3400" b="1" dirty="0" smtClean="0">
                <a:solidFill>
                  <a:schemeClr val="bg1"/>
                </a:solidFill>
              </a:rPr>
              <a:t>	Prodigal Son returns</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V22 </a:t>
            </a:r>
            <a:r>
              <a:rPr lang="en-NZ" sz="3400" b="1" i="1" dirty="0">
                <a:solidFill>
                  <a:srgbClr val="FFFF00"/>
                </a:solidFill>
              </a:rPr>
              <a:t>“But the father said to his servants, ‘Quick! Bring the best robe and put it on him. Put a ring on his finger and sandals on his feet.</a:t>
            </a:r>
          </a:p>
        </p:txBody>
      </p:sp>
    </p:spTree>
    <p:extLst>
      <p:ext uri="{BB962C8B-B14F-4D97-AF65-F5344CB8AC3E}">
        <p14:creationId xmlns:p14="http://schemas.microsoft.com/office/powerpoint/2010/main" val="3820256212"/>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algn="l">
              <a:lnSpc>
                <a:spcPct val="100000"/>
              </a:lnSpc>
              <a:spcBef>
                <a:spcPts val="0"/>
              </a:spcBef>
            </a:pPr>
            <a:r>
              <a:rPr lang="en-NZ" sz="3400" b="1" dirty="0" smtClean="0">
                <a:solidFill>
                  <a:schemeClr val="bg1"/>
                </a:solidFill>
              </a:rPr>
              <a:t>	Prodigal Son returns</a:t>
            </a:r>
          </a:p>
          <a:p>
            <a:pPr algn="l">
              <a:lnSpc>
                <a:spcPct val="100000"/>
              </a:lnSpc>
              <a:spcBef>
                <a:spcPts val="0"/>
              </a:spcBef>
            </a:pPr>
            <a:r>
              <a:rPr lang="en-NZ" sz="3400" b="1" dirty="0" smtClean="0">
                <a:solidFill>
                  <a:schemeClr val="bg1"/>
                </a:solidFill>
              </a:rPr>
              <a:t>	Father restores his son to status and honour</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V22 </a:t>
            </a:r>
            <a:r>
              <a:rPr lang="en-NZ" sz="3400" b="1" i="1" dirty="0">
                <a:solidFill>
                  <a:srgbClr val="FFFF00"/>
                </a:solidFill>
              </a:rPr>
              <a:t>“But the father said to his servants, ‘Quick! Bring the best robe and put it on him. Put a ring on his finger and sandals on his feet.</a:t>
            </a:r>
          </a:p>
        </p:txBody>
      </p:sp>
    </p:spTree>
    <p:extLst>
      <p:ext uri="{BB962C8B-B14F-4D97-AF65-F5344CB8AC3E}">
        <p14:creationId xmlns:p14="http://schemas.microsoft.com/office/powerpoint/2010/main" val="1926266383"/>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i="1" dirty="0" smtClean="0">
                <a:solidFill>
                  <a:srgbClr val="FFFF00"/>
                </a:solidFill>
              </a:rPr>
              <a:t>V22 </a:t>
            </a:r>
            <a:r>
              <a:rPr lang="en-NZ" sz="3400" b="1" i="1" dirty="0">
                <a:solidFill>
                  <a:srgbClr val="FFFF00"/>
                </a:solidFill>
              </a:rPr>
              <a:t>“But the father said to his servants, ‘Quick! Bring the best robe and put it on him. Put a ring on his finger and sandals on his feet.</a:t>
            </a:r>
          </a:p>
        </p:txBody>
      </p:sp>
    </p:spTree>
    <p:extLst>
      <p:ext uri="{BB962C8B-B14F-4D97-AF65-F5344CB8AC3E}">
        <p14:creationId xmlns:p14="http://schemas.microsoft.com/office/powerpoint/2010/main" val="470822780"/>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i="1" dirty="0" smtClean="0">
              <a:solidFill>
                <a:srgbClr val="FFFF00"/>
              </a:solidFill>
            </a:endParaRPr>
          </a:p>
          <a:p>
            <a:pPr algn="l">
              <a:lnSpc>
                <a:spcPct val="100000"/>
              </a:lnSpc>
              <a:spcBef>
                <a:spcPts val="0"/>
              </a:spcBef>
            </a:pPr>
            <a:r>
              <a:rPr lang="en-NZ" sz="3400" b="1" i="1" dirty="0" smtClean="0">
                <a:solidFill>
                  <a:srgbClr val="FFFF00"/>
                </a:solidFill>
              </a:rPr>
              <a:t>V11 </a:t>
            </a:r>
            <a:r>
              <a:rPr lang="en-NZ" sz="3400" b="1" i="1" dirty="0">
                <a:solidFill>
                  <a:srgbClr val="FFFF00"/>
                </a:solidFill>
              </a:rPr>
              <a:t>The day after the Passover, ...they ate some of the produce of the land: unleavened bread and roasted grain. 12 The manna stopped ...but that year they ate the produce of Canaan. </a:t>
            </a:r>
          </a:p>
        </p:txBody>
      </p:sp>
    </p:spTree>
    <p:extLst>
      <p:ext uri="{BB962C8B-B14F-4D97-AF65-F5344CB8AC3E}">
        <p14:creationId xmlns:p14="http://schemas.microsoft.com/office/powerpoint/2010/main" val="3575111864"/>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gives us new life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i="1" dirty="0" smtClean="0">
              <a:solidFill>
                <a:srgbClr val="FFFF00"/>
              </a:solidFill>
            </a:endParaRPr>
          </a:p>
          <a:p>
            <a:pPr algn="l">
              <a:lnSpc>
                <a:spcPct val="100000"/>
              </a:lnSpc>
              <a:spcBef>
                <a:spcPts val="0"/>
              </a:spcBef>
            </a:pPr>
            <a:r>
              <a:rPr lang="en-NZ" sz="3400" b="1" i="1" dirty="0" smtClean="0">
                <a:solidFill>
                  <a:srgbClr val="FFFF00"/>
                </a:solidFill>
              </a:rPr>
              <a:t>V11 </a:t>
            </a:r>
            <a:r>
              <a:rPr lang="en-NZ" sz="3400" b="1" i="1" dirty="0">
                <a:solidFill>
                  <a:srgbClr val="FFFF00"/>
                </a:solidFill>
              </a:rPr>
              <a:t>The day after the Passover, ...they ate some of the produce of the land: unleavened bread and roasted grain. 12 The manna stopped ...but that year they ate the produce of Canaan. </a:t>
            </a:r>
          </a:p>
        </p:txBody>
      </p:sp>
    </p:spTree>
    <p:extLst>
      <p:ext uri="{BB962C8B-B14F-4D97-AF65-F5344CB8AC3E}">
        <p14:creationId xmlns:p14="http://schemas.microsoft.com/office/powerpoint/2010/main" val="4040581329"/>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gives us new life	</a:t>
            </a:r>
          </a:p>
          <a:p>
            <a:pPr algn="l">
              <a:lnSpc>
                <a:spcPct val="100000"/>
              </a:lnSpc>
              <a:spcBef>
                <a:spcPts val="0"/>
              </a:spcBef>
            </a:pPr>
            <a:r>
              <a:rPr lang="en-NZ" sz="3400" b="1" dirty="0" smtClean="0">
                <a:solidFill>
                  <a:schemeClr val="bg1"/>
                </a:solidFill>
              </a:rPr>
              <a:t>	God now, had better and greater things for 	them</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i="1" dirty="0" smtClean="0">
              <a:solidFill>
                <a:srgbClr val="FFFF00"/>
              </a:solidFill>
            </a:endParaRPr>
          </a:p>
          <a:p>
            <a:pPr algn="l">
              <a:lnSpc>
                <a:spcPct val="100000"/>
              </a:lnSpc>
              <a:spcBef>
                <a:spcPts val="0"/>
              </a:spcBef>
            </a:pPr>
            <a:r>
              <a:rPr lang="en-NZ" sz="3400" b="1" i="1" dirty="0" smtClean="0">
                <a:solidFill>
                  <a:srgbClr val="FFFF00"/>
                </a:solidFill>
              </a:rPr>
              <a:t>V11 </a:t>
            </a:r>
            <a:r>
              <a:rPr lang="en-NZ" sz="3400" b="1" i="1" dirty="0">
                <a:solidFill>
                  <a:srgbClr val="FFFF00"/>
                </a:solidFill>
              </a:rPr>
              <a:t>The day after the Passover, ...they ate some of the produce of the land: unleavened bread and roasted grain. 12 The manna stopped ...but that year they ate the produce of Canaan. </a:t>
            </a:r>
          </a:p>
        </p:txBody>
      </p:sp>
    </p:spTree>
    <p:extLst>
      <p:ext uri="{BB962C8B-B14F-4D97-AF65-F5344CB8AC3E}">
        <p14:creationId xmlns:p14="http://schemas.microsoft.com/office/powerpoint/2010/main" val="3299477779"/>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gives us new life	</a:t>
            </a: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4183864505"/>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Joshua 5:9 – 12 &amp; Luke </a:t>
            </a:r>
            <a:r>
              <a:rPr lang="en-NZ" sz="3600" b="1" dirty="0">
                <a:solidFill>
                  <a:schemeClr val="bg1"/>
                </a:solidFill>
              </a:rPr>
              <a:t>15:1 – 3, 11b – 32 </a:t>
            </a:r>
          </a:p>
          <a:p>
            <a:pPr>
              <a:lnSpc>
                <a:spcPct val="100000"/>
              </a:lnSpc>
              <a:spcBef>
                <a:spcPts val="0"/>
              </a:spcBef>
            </a:pPr>
            <a:r>
              <a:rPr lang="en-NZ" sz="3400" b="1" dirty="0" smtClean="0">
                <a:solidFill>
                  <a:schemeClr val="bg1"/>
                </a:solidFill>
              </a:rPr>
              <a:t>The Blessings, in coming to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takes our shame away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restores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He gives us new life	</a:t>
            </a:r>
          </a:p>
          <a:p>
            <a:pPr algn="l">
              <a:lnSpc>
                <a:spcPct val="100000"/>
              </a:lnSpc>
              <a:spcBef>
                <a:spcPts val="0"/>
              </a:spcBef>
            </a:pPr>
            <a:endParaRPr lang="en-NZ" sz="3400" b="1" dirty="0" smtClean="0">
              <a:solidFill>
                <a:schemeClr val="bg1"/>
              </a:solidFill>
            </a:endParaRPr>
          </a:p>
          <a:p>
            <a:pPr>
              <a:lnSpc>
                <a:spcPct val="100000"/>
              </a:lnSpc>
              <a:spcBef>
                <a:spcPts val="0"/>
              </a:spcBef>
            </a:pPr>
            <a:r>
              <a:rPr lang="en-NZ" sz="3400" b="1" dirty="0" smtClean="0">
                <a:solidFill>
                  <a:schemeClr val="bg1"/>
                </a:solidFill>
              </a:rPr>
              <a:t>Read the Word and grow in wisdom</a:t>
            </a:r>
          </a:p>
          <a:p>
            <a:pPr>
              <a:lnSpc>
                <a:spcPct val="100000"/>
              </a:lnSpc>
              <a:spcBef>
                <a:spcPts val="0"/>
              </a:spcBef>
            </a:pPr>
            <a:r>
              <a:rPr lang="en-NZ" sz="3400" b="1" dirty="0" smtClean="0">
                <a:solidFill>
                  <a:schemeClr val="bg1"/>
                </a:solidFill>
              </a:rPr>
              <a:t>Pray always and grow </a:t>
            </a:r>
            <a:r>
              <a:rPr lang="en-NZ" sz="3400" b="1" smtClean="0">
                <a:solidFill>
                  <a:schemeClr val="bg1"/>
                </a:solidFill>
              </a:rPr>
              <a:t>in Christ</a:t>
            </a:r>
            <a:endParaRPr lang="en-NZ" sz="3400" b="1" dirty="0" smtClean="0">
              <a:solidFill>
                <a:schemeClr val="bg1"/>
              </a:solidFill>
            </a:endParaRPr>
          </a:p>
        </p:txBody>
      </p:sp>
    </p:spTree>
    <p:extLst>
      <p:ext uri="{BB962C8B-B14F-4D97-AF65-F5344CB8AC3E}">
        <p14:creationId xmlns:p14="http://schemas.microsoft.com/office/powerpoint/2010/main" val="25056012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15:1 – 3, 11b – 32 </a:t>
            </a: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1 One </a:t>
            </a:r>
            <a:r>
              <a:rPr lang="en-NZ" sz="3400" b="1" dirty="0">
                <a:solidFill>
                  <a:schemeClr val="bg1"/>
                </a:solidFill>
              </a:rPr>
              <a:t>day when many tax collectors and other outcasts came to listen to Jesus, 2 the Pharisees and the teachers of the Law started grumbling, “This man welcomes outcasts and even eats with them!” 3 So Jesus told them this parable</a:t>
            </a:r>
            <a:r>
              <a:rPr lang="en-NZ" sz="3400" b="1" dirty="0" smtClean="0">
                <a:solidFill>
                  <a:schemeClr val="bg1"/>
                </a:solidFill>
              </a:rPr>
              <a:t>:</a:t>
            </a:r>
          </a:p>
          <a:p>
            <a:pPr algn="l">
              <a:lnSpc>
                <a:spcPct val="100000"/>
              </a:lnSpc>
              <a:spcBef>
                <a:spcPts val="0"/>
              </a:spcBef>
            </a:pPr>
            <a:r>
              <a:rPr lang="en-NZ" sz="3400" b="1" dirty="0" smtClean="0">
                <a:solidFill>
                  <a:schemeClr val="bg1"/>
                </a:solidFill>
              </a:rPr>
              <a:t>	</a:t>
            </a:r>
          </a:p>
          <a:p>
            <a:pPr algn="l">
              <a:lnSpc>
                <a:spcPct val="100000"/>
              </a:lnSpc>
              <a:spcBef>
                <a:spcPts val="0"/>
              </a:spcBef>
            </a:pPr>
            <a:r>
              <a:rPr lang="en-NZ" sz="3400" b="1" dirty="0">
                <a:solidFill>
                  <a:schemeClr val="bg1"/>
                </a:solidFill>
              </a:rPr>
              <a:t>	</a:t>
            </a:r>
            <a:r>
              <a:rPr lang="en-NZ" sz="3400" b="1" dirty="0" smtClean="0">
                <a:solidFill>
                  <a:schemeClr val="bg1"/>
                </a:solidFill>
              </a:rPr>
              <a:t>11b“There </a:t>
            </a:r>
            <a:r>
              <a:rPr lang="en-NZ" sz="3400" b="1" dirty="0">
                <a:solidFill>
                  <a:schemeClr val="bg1"/>
                </a:solidFill>
              </a:rPr>
              <a:t>was once a man who had two </a:t>
            </a:r>
            <a:r>
              <a:rPr lang="en-NZ" sz="3400" b="1" dirty="0" smtClean="0">
                <a:solidFill>
                  <a:schemeClr val="bg1"/>
                </a:solidFill>
              </a:rPr>
              <a:t>	sons</a:t>
            </a:r>
            <a:r>
              <a:rPr lang="en-NZ" sz="3400" b="1" dirty="0">
                <a:solidFill>
                  <a:schemeClr val="bg1"/>
                </a:solidFill>
              </a:rPr>
              <a:t>. 12 The younger one said to him, </a:t>
            </a:r>
            <a:r>
              <a:rPr lang="en-NZ" sz="3400" b="1" dirty="0" smtClean="0">
                <a:solidFill>
                  <a:schemeClr val="bg1"/>
                </a:solidFill>
              </a:rPr>
              <a:t>	‘</a:t>
            </a:r>
            <a:r>
              <a:rPr lang="en-NZ" sz="3400" b="1" dirty="0">
                <a:solidFill>
                  <a:schemeClr val="bg1"/>
                </a:solidFill>
              </a:rPr>
              <a:t>Father, give me my share of the property </a:t>
            </a:r>
            <a:r>
              <a:rPr lang="en-NZ" sz="3400" b="1" dirty="0" smtClean="0">
                <a:solidFill>
                  <a:schemeClr val="bg1"/>
                </a:solidFill>
              </a:rPr>
              <a:t>	now</a:t>
            </a:r>
            <a:r>
              <a:rPr lang="en-NZ" sz="3400" b="1" dirty="0">
                <a:solidFill>
                  <a:schemeClr val="bg1"/>
                </a:solidFill>
              </a:rPr>
              <a:t>.’ </a:t>
            </a:r>
            <a:endParaRPr lang="en-NZ" sz="3400" b="1" dirty="0" smtClean="0">
              <a:solidFill>
                <a:schemeClr val="bg1"/>
              </a:solidFill>
            </a:endParaRPr>
          </a:p>
        </p:txBody>
      </p:sp>
    </p:spTree>
    <p:extLst>
      <p:ext uri="{BB962C8B-B14F-4D97-AF65-F5344CB8AC3E}">
        <p14:creationId xmlns:p14="http://schemas.microsoft.com/office/powerpoint/2010/main" val="386225409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15:1 – 3, 11b – 32 </a:t>
            </a: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	So </a:t>
            </a:r>
            <a:r>
              <a:rPr lang="en-NZ" sz="3400" b="1" dirty="0">
                <a:solidFill>
                  <a:schemeClr val="bg1"/>
                </a:solidFill>
              </a:rPr>
              <a:t>the man divided his property between </a:t>
            </a:r>
            <a:r>
              <a:rPr lang="en-NZ" sz="3400" b="1" dirty="0" smtClean="0">
                <a:solidFill>
                  <a:schemeClr val="bg1"/>
                </a:solidFill>
              </a:rPr>
              <a:t>	his </a:t>
            </a:r>
            <a:r>
              <a:rPr lang="en-NZ" sz="3400" b="1" dirty="0">
                <a:solidFill>
                  <a:schemeClr val="bg1"/>
                </a:solidFill>
              </a:rPr>
              <a:t>two sons. 13 After a few days the </a:t>
            </a:r>
            <a:r>
              <a:rPr lang="en-NZ" sz="3400" b="1" dirty="0" smtClean="0">
                <a:solidFill>
                  <a:schemeClr val="bg1"/>
                </a:solidFill>
              </a:rPr>
              <a:t>	younger </a:t>
            </a:r>
            <a:r>
              <a:rPr lang="en-NZ" sz="3400" b="1" dirty="0">
                <a:solidFill>
                  <a:schemeClr val="bg1"/>
                </a:solidFill>
              </a:rPr>
              <a:t>son sold his part of the property </a:t>
            </a:r>
            <a:r>
              <a:rPr lang="en-NZ" sz="3400" b="1" dirty="0" smtClean="0">
                <a:solidFill>
                  <a:schemeClr val="bg1"/>
                </a:solidFill>
              </a:rPr>
              <a:t>	and </a:t>
            </a:r>
            <a:r>
              <a:rPr lang="en-NZ" sz="3400" b="1" dirty="0">
                <a:solidFill>
                  <a:schemeClr val="bg1"/>
                </a:solidFill>
              </a:rPr>
              <a:t>left home with the money. He went to </a:t>
            </a:r>
            <a:r>
              <a:rPr lang="en-NZ" sz="3400" b="1" dirty="0" smtClean="0">
                <a:solidFill>
                  <a:schemeClr val="bg1"/>
                </a:solidFill>
              </a:rPr>
              <a:t>	a </a:t>
            </a:r>
            <a:r>
              <a:rPr lang="en-NZ" sz="3400" b="1" dirty="0">
                <a:solidFill>
                  <a:schemeClr val="bg1"/>
                </a:solidFill>
              </a:rPr>
              <a:t>country far away, where he wasted his </a:t>
            </a:r>
            <a:r>
              <a:rPr lang="en-NZ" sz="3400" b="1" dirty="0" smtClean="0">
                <a:solidFill>
                  <a:schemeClr val="bg1"/>
                </a:solidFill>
              </a:rPr>
              <a:t>	money </a:t>
            </a:r>
            <a:r>
              <a:rPr lang="en-NZ" sz="3400" b="1" dirty="0">
                <a:solidFill>
                  <a:schemeClr val="bg1"/>
                </a:solidFill>
              </a:rPr>
              <a:t>in reckless living. 14 He spent </a:t>
            </a:r>
            <a:r>
              <a:rPr lang="en-NZ" sz="3400" b="1" dirty="0" smtClean="0">
                <a:solidFill>
                  <a:schemeClr val="bg1"/>
                </a:solidFill>
              </a:rPr>
              <a:t>	everything </a:t>
            </a:r>
            <a:r>
              <a:rPr lang="en-NZ" sz="3400" b="1" dirty="0">
                <a:solidFill>
                  <a:schemeClr val="bg1"/>
                </a:solidFill>
              </a:rPr>
              <a:t>he had. Then a severe famine </a:t>
            </a:r>
            <a:r>
              <a:rPr lang="en-NZ" sz="3400" b="1" dirty="0" smtClean="0">
                <a:solidFill>
                  <a:schemeClr val="bg1"/>
                </a:solidFill>
              </a:rPr>
              <a:t>	spread </a:t>
            </a:r>
            <a:r>
              <a:rPr lang="en-NZ" sz="3400" b="1" dirty="0">
                <a:solidFill>
                  <a:schemeClr val="bg1"/>
                </a:solidFill>
              </a:rPr>
              <a:t>over that country, and he was left </a:t>
            </a:r>
            <a:r>
              <a:rPr lang="en-NZ" sz="3400" b="1" dirty="0" smtClean="0">
                <a:solidFill>
                  <a:schemeClr val="bg1"/>
                </a:solidFill>
              </a:rPr>
              <a:t>	without </a:t>
            </a:r>
            <a:r>
              <a:rPr lang="en-NZ" sz="3400" b="1" dirty="0">
                <a:solidFill>
                  <a:schemeClr val="bg1"/>
                </a:solidFill>
              </a:rPr>
              <a:t>a thing. </a:t>
            </a:r>
          </a:p>
        </p:txBody>
      </p:sp>
    </p:spTree>
    <p:extLst>
      <p:ext uri="{BB962C8B-B14F-4D97-AF65-F5344CB8AC3E}">
        <p14:creationId xmlns:p14="http://schemas.microsoft.com/office/powerpoint/2010/main" val="92449630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15:1 – 3, 11b – 32 </a:t>
            </a: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	15 </a:t>
            </a:r>
            <a:r>
              <a:rPr lang="en-NZ" sz="3400" b="1" dirty="0">
                <a:solidFill>
                  <a:schemeClr val="bg1"/>
                </a:solidFill>
              </a:rPr>
              <a:t>So he went to work for one of the </a:t>
            </a:r>
            <a:r>
              <a:rPr lang="en-NZ" sz="3400" b="1" dirty="0" smtClean="0">
                <a:solidFill>
                  <a:schemeClr val="bg1"/>
                </a:solidFill>
              </a:rPr>
              <a:t>	citizens </a:t>
            </a:r>
            <a:r>
              <a:rPr lang="en-NZ" sz="3400" b="1" dirty="0">
                <a:solidFill>
                  <a:schemeClr val="bg1"/>
                </a:solidFill>
              </a:rPr>
              <a:t>of that country, who sent him out </a:t>
            </a:r>
            <a:r>
              <a:rPr lang="en-NZ" sz="3400" b="1" dirty="0" smtClean="0">
                <a:solidFill>
                  <a:schemeClr val="bg1"/>
                </a:solidFill>
              </a:rPr>
              <a:t>	to </a:t>
            </a:r>
            <a:r>
              <a:rPr lang="en-NZ" sz="3400" b="1" dirty="0">
                <a:solidFill>
                  <a:schemeClr val="bg1"/>
                </a:solidFill>
              </a:rPr>
              <a:t>his farm to take care of the pigs. 16 He </a:t>
            </a:r>
            <a:r>
              <a:rPr lang="en-NZ" sz="3400" b="1" dirty="0" smtClean="0">
                <a:solidFill>
                  <a:schemeClr val="bg1"/>
                </a:solidFill>
              </a:rPr>
              <a:t>	wished </a:t>
            </a:r>
            <a:r>
              <a:rPr lang="en-NZ" sz="3400" b="1" dirty="0">
                <a:solidFill>
                  <a:schemeClr val="bg1"/>
                </a:solidFill>
              </a:rPr>
              <a:t>he could fill himself with the bean </a:t>
            </a:r>
            <a:r>
              <a:rPr lang="en-NZ" sz="3400" b="1" dirty="0" smtClean="0">
                <a:solidFill>
                  <a:schemeClr val="bg1"/>
                </a:solidFill>
              </a:rPr>
              <a:t>	pods </a:t>
            </a:r>
            <a:r>
              <a:rPr lang="en-NZ" sz="3400" b="1" dirty="0">
                <a:solidFill>
                  <a:schemeClr val="bg1"/>
                </a:solidFill>
              </a:rPr>
              <a:t>the pigs ate, but no one gave him </a:t>
            </a:r>
            <a:r>
              <a:rPr lang="en-NZ" sz="3400" b="1" dirty="0" smtClean="0">
                <a:solidFill>
                  <a:schemeClr val="bg1"/>
                </a:solidFill>
              </a:rPr>
              <a:t>	anything </a:t>
            </a:r>
            <a:r>
              <a:rPr lang="en-NZ" sz="3400" b="1" dirty="0">
                <a:solidFill>
                  <a:schemeClr val="bg1"/>
                </a:solidFill>
              </a:rPr>
              <a:t>to eat. 17 At last he came to his </a:t>
            </a:r>
            <a:r>
              <a:rPr lang="en-NZ" sz="3400" b="1" dirty="0" smtClean="0">
                <a:solidFill>
                  <a:schemeClr val="bg1"/>
                </a:solidFill>
              </a:rPr>
              <a:t>	senses </a:t>
            </a:r>
            <a:r>
              <a:rPr lang="en-NZ" sz="3400" b="1" dirty="0">
                <a:solidFill>
                  <a:schemeClr val="bg1"/>
                </a:solidFill>
              </a:rPr>
              <a:t>and said,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All my father's hired workers have more </a:t>
            </a:r>
            <a:r>
              <a:rPr lang="en-NZ" sz="3400" b="1" dirty="0" smtClean="0">
                <a:solidFill>
                  <a:schemeClr val="bg1"/>
                </a:solidFill>
              </a:rPr>
              <a:t>	than </a:t>
            </a:r>
            <a:r>
              <a:rPr lang="en-NZ" sz="3400" b="1" dirty="0">
                <a:solidFill>
                  <a:schemeClr val="bg1"/>
                </a:solidFill>
              </a:rPr>
              <a:t>they can eat, and here I am about to </a:t>
            </a:r>
            <a:r>
              <a:rPr lang="en-NZ" sz="3400" b="1" dirty="0" smtClean="0">
                <a:solidFill>
                  <a:schemeClr val="bg1"/>
                </a:solidFill>
              </a:rPr>
              <a:t>	starve</a:t>
            </a:r>
            <a:r>
              <a:rPr lang="en-NZ" sz="3400" b="1" dirty="0">
                <a:solidFill>
                  <a:schemeClr val="bg1"/>
                </a:solidFill>
              </a:rPr>
              <a:t>! </a:t>
            </a:r>
          </a:p>
        </p:txBody>
      </p:sp>
    </p:spTree>
    <p:extLst>
      <p:ext uri="{BB962C8B-B14F-4D97-AF65-F5344CB8AC3E}">
        <p14:creationId xmlns:p14="http://schemas.microsoft.com/office/powerpoint/2010/main" val="115641148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15:1 – 3, 11b – 32 </a:t>
            </a: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	18 </a:t>
            </a:r>
            <a:r>
              <a:rPr lang="en-NZ" sz="3400" b="1" dirty="0">
                <a:solidFill>
                  <a:schemeClr val="bg1"/>
                </a:solidFill>
              </a:rPr>
              <a:t>I will get up and go to my father and say, </a:t>
            </a:r>
            <a:r>
              <a:rPr lang="en-NZ" sz="3400" b="1" dirty="0" smtClean="0">
                <a:solidFill>
                  <a:schemeClr val="bg1"/>
                </a:solidFill>
              </a:rPr>
              <a:t>	“</a:t>
            </a:r>
            <a:r>
              <a:rPr lang="en-NZ" sz="3400" b="1" dirty="0">
                <a:solidFill>
                  <a:schemeClr val="bg1"/>
                </a:solidFill>
              </a:rPr>
              <a:t>Father, I have sinned against God and </a:t>
            </a:r>
            <a:r>
              <a:rPr lang="en-NZ" sz="3400" b="1" dirty="0" smtClean="0">
                <a:solidFill>
                  <a:schemeClr val="bg1"/>
                </a:solidFill>
              </a:rPr>
              <a:t>	against </a:t>
            </a:r>
            <a:r>
              <a:rPr lang="en-NZ" sz="3400" b="1" dirty="0">
                <a:solidFill>
                  <a:schemeClr val="bg1"/>
                </a:solidFill>
              </a:rPr>
              <a:t>you. 19 I am no longer fit to be </a:t>
            </a:r>
            <a:r>
              <a:rPr lang="en-NZ" sz="3400" b="1" dirty="0" smtClean="0">
                <a:solidFill>
                  <a:schemeClr val="bg1"/>
                </a:solidFill>
              </a:rPr>
              <a:t>	called </a:t>
            </a:r>
            <a:r>
              <a:rPr lang="en-NZ" sz="3400" b="1" dirty="0">
                <a:solidFill>
                  <a:schemeClr val="bg1"/>
                </a:solidFill>
              </a:rPr>
              <a:t>your son; treat me as one of your </a:t>
            </a:r>
            <a:r>
              <a:rPr lang="en-NZ" sz="3400" b="1" dirty="0" smtClean="0">
                <a:solidFill>
                  <a:schemeClr val="bg1"/>
                </a:solidFill>
              </a:rPr>
              <a:t>	hired </a:t>
            </a:r>
            <a:r>
              <a:rPr lang="en-NZ" sz="3400" b="1" dirty="0">
                <a:solidFill>
                  <a:schemeClr val="bg1"/>
                </a:solidFill>
              </a:rPr>
              <a:t>workers.”’ 20 So he got up and started </a:t>
            </a:r>
            <a:r>
              <a:rPr lang="en-NZ" sz="3400" b="1" dirty="0" smtClean="0">
                <a:solidFill>
                  <a:schemeClr val="bg1"/>
                </a:solidFill>
              </a:rPr>
              <a:t>	back </a:t>
            </a:r>
            <a:r>
              <a:rPr lang="en-NZ" sz="3400" b="1" dirty="0">
                <a:solidFill>
                  <a:schemeClr val="bg1"/>
                </a:solidFill>
              </a:rPr>
              <a:t>to his father.</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	“</a:t>
            </a:r>
            <a:r>
              <a:rPr lang="en-NZ" sz="3400" b="1" dirty="0">
                <a:solidFill>
                  <a:schemeClr val="bg1"/>
                </a:solidFill>
              </a:rPr>
              <a:t>He was still a long way from home when </a:t>
            </a:r>
            <a:r>
              <a:rPr lang="en-NZ" sz="3400" b="1" dirty="0" smtClean="0">
                <a:solidFill>
                  <a:schemeClr val="bg1"/>
                </a:solidFill>
              </a:rPr>
              <a:t>	his </a:t>
            </a:r>
            <a:r>
              <a:rPr lang="en-NZ" sz="3400" b="1" dirty="0">
                <a:solidFill>
                  <a:schemeClr val="bg1"/>
                </a:solidFill>
              </a:rPr>
              <a:t>father saw him; his heart was filled with </a:t>
            </a:r>
            <a:r>
              <a:rPr lang="en-NZ" sz="3400" b="1" dirty="0" smtClean="0">
                <a:solidFill>
                  <a:schemeClr val="bg1"/>
                </a:solidFill>
              </a:rPr>
              <a:t>	pity</a:t>
            </a:r>
            <a:r>
              <a:rPr lang="en-NZ" sz="3400" b="1" dirty="0">
                <a:solidFill>
                  <a:schemeClr val="bg1"/>
                </a:solidFill>
              </a:rPr>
              <a:t>, and he ran, threw his arms around his </a:t>
            </a:r>
            <a:r>
              <a:rPr lang="en-NZ" sz="3400" b="1" dirty="0" smtClean="0">
                <a:solidFill>
                  <a:schemeClr val="bg1"/>
                </a:solidFill>
              </a:rPr>
              <a:t>	son</a:t>
            </a:r>
            <a:r>
              <a:rPr lang="en-NZ" sz="3400" b="1" dirty="0">
                <a:solidFill>
                  <a:schemeClr val="bg1"/>
                </a:solidFill>
              </a:rPr>
              <a:t>, and kissed him. </a:t>
            </a:r>
          </a:p>
        </p:txBody>
      </p:sp>
    </p:spTree>
    <p:extLst>
      <p:ext uri="{BB962C8B-B14F-4D97-AF65-F5344CB8AC3E}">
        <p14:creationId xmlns:p14="http://schemas.microsoft.com/office/powerpoint/2010/main" val="211285365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15:1 – 3, 11b – 32 </a:t>
            </a: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	21 </a:t>
            </a:r>
            <a:r>
              <a:rPr lang="en-NZ" sz="3400" b="1" dirty="0">
                <a:solidFill>
                  <a:schemeClr val="bg1"/>
                </a:solidFill>
              </a:rPr>
              <a:t>‘Father,’ the son said, ‘I have sinned </a:t>
            </a:r>
            <a:r>
              <a:rPr lang="en-NZ" sz="3400" b="1" dirty="0" smtClean="0">
                <a:solidFill>
                  <a:schemeClr val="bg1"/>
                </a:solidFill>
              </a:rPr>
              <a:t>	against </a:t>
            </a:r>
            <a:r>
              <a:rPr lang="en-NZ" sz="3400" b="1" dirty="0">
                <a:solidFill>
                  <a:schemeClr val="bg1"/>
                </a:solidFill>
              </a:rPr>
              <a:t>God and against you. I am no longer </a:t>
            </a:r>
            <a:r>
              <a:rPr lang="en-NZ" sz="3400" b="1" dirty="0" smtClean="0">
                <a:solidFill>
                  <a:schemeClr val="bg1"/>
                </a:solidFill>
              </a:rPr>
              <a:t>	fit </a:t>
            </a:r>
            <a:r>
              <a:rPr lang="en-NZ" sz="3400" b="1" dirty="0">
                <a:solidFill>
                  <a:schemeClr val="bg1"/>
                </a:solidFill>
              </a:rPr>
              <a:t>to be called your son.’ </a:t>
            </a:r>
            <a:r>
              <a:rPr lang="en-NZ" sz="3400" b="1" dirty="0" smtClean="0">
                <a:solidFill>
                  <a:schemeClr val="bg1"/>
                </a:solidFill>
              </a:rPr>
              <a:t>22 </a:t>
            </a:r>
            <a:r>
              <a:rPr lang="en-NZ" sz="3400" b="1" dirty="0">
                <a:solidFill>
                  <a:schemeClr val="bg1"/>
                </a:solidFill>
              </a:rPr>
              <a:t>But the father </a:t>
            </a:r>
            <a:r>
              <a:rPr lang="en-NZ" sz="3400" b="1" dirty="0" smtClean="0">
                <a:solidFill>
                  <a:schemeClr val="bg1"/>
                </a:solidFill>
              </a:rPr>
              <a:t>	called </a:t>
            </a:r>
            <a:r>
              <a:rPr lang="en-NZ" sz="3400" b="1" dirty="0">
                <a:solidFill>
                  <a:schemeClr val="bg1"/>
                </a:solidFill>
              </a:rPr>
              <a:t>to his servants. </a:t>
            </a:r>
            <a:r>
              <a:rPr lang="en-NZ" sz="3400" b="1" dirty="0" smtClean="0">
                <a:solidFill>
                  <a:schemeClr val="bg1"/>
                </a:solidFill>
              </a:rPr>
              <a:t>‘</a:t>
            </a:r>
            <a:r>
              <a:rPr lang="en-NZ" sz="3400" b="1" dirty="0">
                <a:solidFill>
                  <a:schemeClr val="bg1"/>
                </a:solidFill>
              </a:rPr>
              <a:t>Hurry!’ he said. </a:t>
            </a:r>
            <a:r>
              <a:rPr lang="en-NZ" sz="3400" b="1" dirty="0" smtClean="0">
                <a:solidFill>
                  <a:schemeClr val="bg1"/>
                </a:solidFill>
              </a:rPr>
              <a:t>	‘</a:t>
            </a:r>
            <a:r>
              <a:rPr lang="en-NZ" sz="3400" b="1" dirty="0">
                <a:solidFill>
                  <a:schemeClr val="bg1"/>
                </a:solidFill>
              </a:rPr>
              <a:t>Bring the best robe and </a:t>
            </a:r>
            <a:r>
              <a:rPr lang="en-NZ" sz="3400" b="1" dirty="0" smtClean="0">
                <a:solidFill>
                  <a:schemeClr val="bg1"/>
                </a:solidFill>
              </a:rPr>
              <a:t>put </a:t>
            </a:r>
            <a:r>
              <a:rPr lang="en-NZ" sz="3400" b="1" dirty="0">
                <a:solidFill>
                  <a:schemeClr val="bg1"/>
                </a:solidFill>
              </a:rPr>
              <a:t>it on him. Put a </a:t>
            </a:r>
            <a:r>
              <a:rPr lang="en-NZ" sz="3400" b="1" dirty="0" smtClean="0">
                <a:solidFill>
                  <a:schemeClr val="bg1"/>
                </a:solidFill>
              </a:rPr>
              <a:t>	ring </a:t>
            </a:r>
            <a:r>
              <a:rPr lang="en-NZ" sz="3400" b="1" dirty="0">
                <a:solidFill>
                  <a:schemeClr val="bg1"/>
                </a:solidFill>
              </a:rPr>
              <a:t>on his finger and </a:t>
            </a:r>
            <a:r>
              <a:rPr lang="en-NZ" sz="3400" b="1" dirty="0" smtClean="0">
                <a:solidFill>
                  <a:schemeClr val="bg1"/>
                </a:solidFill>
              </a:rPr>
              <a:t>shoes </a:t>
            </a:r>
            <a:r>
              <a:rPr lang="en-NZ" sz="3400" b="1" dirty="0">
                <a:solidFill>
                  <a:schemeClr val="bg1"/>
                </a:solidFill>
              </a:rPr>
              <a:t>on his feet. 23 </a:t>
            </a:r>
            <a:r>
              <a:rPr lang="en-NZ" sz="3400" b="1" dirty="0" smtClean="0">
                <a:solidFill>
                  <a:schemeClr val="bg1"/>
                </a:solidFill>
              </a:rPr>
              <a:t>	Then </a:t>
            </a:r>
            <a:r>
              <a:rPr lang="en-NZ" sz="3400" b="1" dirty="0">
                <a:solidFill>
                  <a:schemeClr val="bg1"/>
                </a:solidFill>
              </a:rPr>
              <a:t>go and get the </a:t>
            </a:r>
            <a:r>
              <a:rPr lang="en-NZ" sz="3400" b="1" dirty="0" smtClean="0">
                <a:solidFill>
                  <a:schemeClr val="bg1"/>
                </a:solidFill>
              </a:rPr>
              <a:t>prize </a:t>
            </a:r>
            <a:r>
              <a:rPr lang="en-NZ" sz="3400" b="1" dirty="0">
                <a:solidFill>
                  <a:schemeClr val="bg1"/>
                </a:solidFill>
              </a:rPr>
              <a:t>calf and kill it, </a:t>
            </a:r>
            <a:r>
              <a:rPr lang="en-NZ" sz="3400" b="1" dirty="0" smtClean="0">
                <a:solidFill>
                  <a:schemeClr val="bg1"/>
                </a:solidFill>
              </a:rPr>
              <a:t>	and </a:t>
            </a:r>
            <a:r>
              <a:rPr lang="en-NZ" sz="3400" b="1" dirty="0">
                <a:solidFill>
                  <a:schemeClr val="bg1"/>
                </a:solidFill>
              </a:rPr>
              <a:t>let us celebrate </a:t>
            </a:r>
            <a:r>
              <a:rPr lang="en-NZ" sz="3400" b="1" dirty="0" smtClean="0">
                <a:solidFill>
                  <a:schemeClr val="bg1"/>
                </a:solidFill>
              </a:rPr>
              <a:t>with </a:t>
            </a:r>
            <a:r>
              <a:rPr lang="en-NZ" sz="3400" b="1" dirty="0">
                <a:solidFill>
                  <a:schemeClr val="bg1"/>
                </a:solidFill>
              </a:rPr>
              <a:t>a feast! 24 For this </a:t>
            </a:r>
            <a:r>
              <a:rPr lang="en-NZ" sz="3400" b="1" dirty="0" smtClean="0">
                <a:solidFill>
                  <a:schemeClr val="bg1"/>
                </a:solidFill>
              </a:rPr>
              <a:t>	son </a:t>
            </a:r>
            <a:r>
              <a:rPr lang="en-NZ" sz="3400" b="1" dirty="0">
                <a:solidFill>
                  <a:schemeClr val="bg1"/>
                </a:solidFill>
              </a:rPr>
              <a:t>of mine was </a:t>
            </a:r>
            <a:r>
              <a:rPr lang="en-NZ" sz="3400" b="1" dirty="0" smtClean="0">
                <a:solidFill>
                  <a:schemeClr val="bg1"/>
                </a:solidFill>
              </a:rPr>
              <a:t>dead</a:t>
            </a:r>
            <a:r>
              <a:rPr lang="en-NZ" sz="3400" b="1" dirty="0">
                <a:solidFill>
                  <a:schemeClr val="bg1"/>
                </a:solidFill>
              </a:rPr>
              <a:t>, but now he is alive; </a:t>
            </a:r>
            <a:r>
              <a:rPr lang="en-NZ" sz="3400" b="1" dirty="0" smtClean="0">
                <a:solidFill>
                  <a:schemeClr val="bg1"/>
                </a:solidFill>
              </a:rPr>
              <a:t>	he </a:t>
            </a:r>
            <a:r>
              <a:rPr lang="en-NZ" sz="3400" b="1" dirty="0">
                <a:solidFill>
                  <a:schemeClr val="bg1"/>
                </a:solidFill>
              </a:rPr>
              <a:t>was lost, but </a:t>
            </a:r>
            <a:r>
              <a:rPr lang="en-NZ" sz="3400" b="1" dirty="0" smtClean="0">
                <a:solidFill>
                  <a:schemeClr val="bg1"/>
                </a:solidFill>
              </a:rPr>
              <a:t>now </a:t>
            </a:r>
            <a:r>
              <a:rPr lang="en-NZ" sz="3400" b="1" dirty="0">
                <a:solidFill>
                  <a:schemeClr val="bg1"/>
                </a:solidFill>
              </a:rPr>
              <a:t>he has been found</a:t>
            </a:r>
            <a:r>
              <a:rPr lang="en-NZ" sz="3400" b="1" dirty="0" smtClean="0">
                <a:solidFill>
                  <a:schemeClr val="bg1"/>
                </a:solidFill>
              </a:rPr>
              <a:t>.’ 	And so the feasting began.</a:t>
            </a:r>
            <a:endParaRPr lang="en-NZ" sz="3400" b="1" dirty="0">
              <a:solidFill>
                <a:schemeClr val="bg1"/>
              </a:solidFill>
            </a:endParaRPr>
          </a:p>
        </p:txBody>
      </p:sp>
    </p:spTree>
    <p:extLst>
      <p:ext uri="{BB962C8B-B14F-4D97-AF65-F5344CB8AC3E}">
        <p14:creationId xmlns:p14="http://schemas.microsoft.com/office/powerpoint/2010/main" val="329001191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3143</TotalTime>
  <Words>1172</Words>
  <Application>Microsoft Office PowerPoint</Application>
  <PresentationFormat>On-screen Show (4:3)</PresentationFormat>
  <Paragraphs>393</Paragraphs>
  <Slides>49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392</cp:revision>
  <dcterms:created xsi:type="dcterms:W3CDTF">2017-05-05T00:30:58Z</dcterms:created>
  <dcterms:modified xsi:type="dcterms:W3CDTF">2019-03-30T20:51:09Z</dcterms:modified>
</cp:coreProperties>
</file>