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22" r:id="rId2"/>
    <p:sldId id="415" r:id="rId3"/>
    <p:sldId id="456" r:id="rId4"/>
    <p:sldId id="457" r:id="rId5"/>
    <p:sldId id="455" r:id="rId6"/>
    <p:sldId id="423" r:id="rId7"/>
    <p:sldId id="458" r:id="rId8"/>
    <p:sldId id="459" r:id="rId9"/>
    <p:sldId id="460" r:id="rId10"/>
    <p:sldId id="461" r:id="rId11"/>
    <p:sldId id="462" r:id="rId12"/>
    <p:sldId id="463" r:id="rId13"/>
    <p:sldId id="464" r:id="rId14"/>
    <p:sldId id="465" r:id="rId15"/>
    <p:sldId id="466" r:id="rId16"/>
    <p:sldId id="467" r:id="rId17"/>
    <p:sldId id="468" r:id="rId18"/>
    <p:sldId id="469" r:id="rId19"/>
    <p:sldId id="470" r:id="rId20"/>
    <p:sldId id="471" r:id="rId21"/>
    <p:sldId id="472" r:id="rId22"/>
    <p:sldId id="473" r:id="rId23"/>
    <p:sldId id="474" r:id="rId24"/>
    <p:sldId id="475" r:id="rId25"/>
    <p:sldId id="476" r:id="rId26"/>
    <p:sldId id="477" r:id="rId27"/>
    <p:sldId id="478" r:id="rId28"/>
    <p:sldId id="479" r:id="rId29"/>
    <p:sldId id="480" r:id="rId30"/>
    <p:sldId id="481" r:id="rId31"/>
    <p:sldId id="482" r:id="rId32"/>
    <p:sldId id="483" r:id="rId33"/>
    <p:sldId id="484" r:id="rId34"/>
    <p:sldId id="485" r:id="rId35"/>
    <p:sldId id="486" r:id="rId36"/>
    <p:sldId id="487" r:id="rId37"/>
    <p:sldId id="488" r:id="rId38"/>
    <p:sldId id="489" r:id="rId39"/>
    <p:sldId id="490" r:id="rId40"/>
    <p:sldId id="491" r:id="rId41"/>
    <p:sldId id="492"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4B16"/>
    <a:srgbClr val="06340F"/>
    <a:srgbClr val="006600"/>
    <a:srgbClr val="0D7120"/>
    <a:srgbClr val="A80000"/>
    <a:srgbClr val="660066"/>
    <a:srgbClr val="008000"/>
    <a:srgbClr val="DAA010"/>
    <a:srgbClr val="FF99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8" d="100"/>
          <a:sy n="88" d="100"/>
        </p:scale>
        <p:origin x="1320" y="12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1/09/2019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1/09/2019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1/09/2019</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1/09/2019</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1/09/2019</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1/09/2019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1/09/2019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6000">
              <a:srgbClr val="094B16"/>
            </a:gs>
            <a:gs pos="100000">
              <a:schemeClr val="accent6"/>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1/09/2019</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dirty="0"/>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First Reading</a:t>
            </a:r>
          </a:p>
          <a:p>
            <a:pPr>
              <a:lnSpc>
                <a:spcPct val="100000"/>
              </a:lnSpc>
              <a:spcBef>
                <a:spcPts val="0"/>
              </a:spcBef>
            </a:pPr>
            <a:r>
              <a:rPr lang="en-NZ" sz="4000" b="1" dirty="0" smtClean="0">
                <a:solidFill>
                  <a:schemeClr val="bg1"/>
                </a:solidFill>
              </a:rPr>
              <a:t>Hebrews 13:1 – 8, 15 – 16 </a:t>
            </a:r>
          </a:p>
        </p:txBody>
      </p:sp>
    </p:spTree>
    <p:extLst>
      <p:ext uri="{BB962C8B-B14F-4D97-AF65-F5344CB8AC3E}">
        <p14:creationId xmlns:p14="http://schemas.microsoft.com/office/powerpoint/2010/main" val="264687631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141365157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Increased reports of bullying </a:t>
            </a:r>
            <a:endParaRPr lang="en-NZ" sz="3400" b="1" dirty="0" smtClean="0">
              <a:solidFill>
                <a:schemeClr val="bg1"/>
              </a:solidFill>
            </a:endParaRPr>
          </a:p>
        </p:txBody>
      </p:sp>
    </p:spTree>
    <p:extLst>
      <p:ext uri="{BB962C8B-B14F-4D97-AF65-F5344CB8AC3E}">
        <p14:creationId xmlns:p14="http://schemas.microsoft.com/office/powerpoint/2010/main" val="193946963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Increased reports of bullying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Work to help victims</a:t>
            </a:r>
            <a:endParaRPr lang="en-NZ" sz="3400" b="1" dirty="0" smtClean="0">
              <a:solidFill>
                <a:schemeClr val="bg1"/>
              </a:solidFill>
            </a:endParaRPr>
          </a:p>
        </p:txBody>
      </p:sp>
    </p:spTree>
    <p:extLst>
      <p:ext uri="{BB962C8B-B14F-4D97-AF65-F5344CB8AC3E}">
        <p14:creationId xmlns:p14="http://schemas.microsoft.com/office/powerpoint/2010/main" val="221389529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Increased reports of bullying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Work to help victims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Christians – we are to show genuine love</a:t>
            </a:r>
            <a:endParaRPr lang="en-NZ" sz="3400" b="1" dirty="0" smtClean="0">
              <a:solidFill>
                <a:schemeClr val="bg1"/>
              </a:solidFill>
            </a:endParaRPr>
          </a:p>
        </p:txBody>
      </p:sp>
    </p:spTree>
    <p:extLst>
      <p:ext uri="{BB962C8B-B14F-4D97-AF65-F5344CB8AC3E}">
        <p14:creationId xmlns:p14="http://schemas.microsoft.com/office/powerpoint/2010/main" val="347521627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Increased reports of bullying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Work to help victims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Christians – we are to show genuine love</a:t>
            </a:r>
          </a:p>
          <a:p>
            <a:pPr marL="457200" indent="-457200" algn="l">
              <a:lnSpc>
                <a:spcPct val="100000"/>
              </a:lnSpc>
              <a:spcBef>
                <a:spcPts val="0"/>
              </a:spcBef>
              <a:buFont typeface="Arial" panose="020B0604020202020204" pitchFamily="34" charset="0"/>
              <a:buChar char="•"/>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Gospel Reading</a:t>
            </a:r>
            <a:endParaRPr lang="en-NZ" sz="3400" b="1" dirty="0" smtClean="0">
              <a:solidFill>
                <a:schemeClr val="bg1"/>
              </a:solidFill>
            </a:endParaRPr>
          </a:p>
        </p:txBody>
      </p:sp>
    </p:spTree>
    <p:extLst>
      <p:ext uri="{BB962C8B-B14F-4D97-AF65-F5344CB8AC3E}">
        <p14:creationId xmlns:p14="http://schemas.microsoft.com/office/powerpoint/2010/main" val="16444897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Increased reports of bullying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Work to help victims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Christians – we are to show genuine love</a:t>
            </a:r>
          </a:p>
          <a:p>
            <a:pPr marL="457200" indent="-457200" algn="l">
              <a:lnSpc>
                <a:spcPct val="100000"/>
              </a:lnSpc>
              <a:spcBef>
                <a:spcPts val="0"/>
              </a:spcBef>
              <a:buFont typeface="Arial" panose="020B0604020202020204" pitchFamily="34" charset="0"/>
              <a:buChar char="•"/>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Gospel Reading</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...when you give a banquet, invite the poor, the crippled, the lame, the blind, 14 and you will be blessed.</a:t>
            </a:r>
            <a:endParaRPr lang="en-NZ" sz="3400" b="1" i="1" dirty="0" smtClean="0">
              <a:solidFill>
                <a:srgbClr val="FFFF00"/>
              </a:solidFill>
            </a:endParaRPr>
          </a:p>
        </p:txBody>
      </p:sp>
    </p:spTree>
    <p:extLst>
      <p:ext uri="{BB962C8B-B14F-4D97-AF65-F5344CB8AC3E}">
        <p14:creationId xmlns:p14="http://schemas.microsoft.com/office/powerpoint/2010/main" val="105704163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Increased reports of bullying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Work to help victims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Christians – we are to show genuine love</a:t>
            </a:r>
          </a:p>
          <a:p>
            <a:pPr marL="457200" indent="-457200" algn="l">
              <a:lnSpc>
                <a:spcPct val="100000"/>
              </a:lnSpc>
              <a:spcBef>
                <a:spcPts val="0"/>
              </a:spcBef>
              <a:buFont typeface="Arial" panose="020B0604020202020204" pitchFamily="34" charset="0"/>
              <a:buChar char="•"/>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Gospel Reading</a:t>
            </a:r>
          </a:p>
          <a:p>
            <a:pPr algn="l">
              <a:lnSpc>
                <a:spcPct val="100000"/>
              </a:lnSpc>
              <a:spcBef>
                <a:spcPts val="0"/>
              </a:spcBef>
            </a:pPr>
            <a:r>
              <a:rPr lang="en-NZ" sz="3400" b="1" dirty="0" smtClean="0">
                <a:solidFill>
                  <a:schemeClr val="bg1"/>
                </a:solidFill>
              </a:rPr>
              <a:t>	- call to love those in need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...when you give a banquet, invite the poor, the crippled, the lame, the blind, 14 and you will be blessed.</a:t>
            </a:r>
            <a:endParaRPr lang="en-NZ" sz="3400" b="1" i="1" dirty="0" smtClean="0">
              <a:solidFill>
                <a:srgbClr val="FFFF00"/>
              </a:solidFill>
            </a:endParaRPr>
          </a:p>
        </p:txBody>
      </p:sp>
    </p:spTree>
    <p:extLst>
      <p:ext uri="{BB962C8B-B14F-4D97-AF65-F5344CB8AC3E}">
        <p14:creationId xmlns:p14="http://schemas.microsoft.com/office/powerpoint/2010/main" val="1498925858"/>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a:t>
            </a:r>
            <a:endParaRPr lang="en-NZ" sz="3400" b="1" i="1" dirty="0" smtClean="0">
              <a:solidFill>
                <a:srgbClr val="FFFF00"/>
              </a:solidFill>
            </a:endParaRPr>
          </a:p>
        </p:txBody>
      </p:sp>
    </p:spTree>
    <p:extLst>
      <p:ext uri="{BB962C8B-B14F-4D97-AF65-F5344CB8AC3E}">
        <p14:creationId xmlns:p14="http://schemas.microsoft.com/office/powerpoint/2010/main" val="100362908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Keep on loving one another as brothers and sisters.</a:t>
            </a:r>
            <a:endParaRPr lang="en-NZ" sz="3400" b="1" i="1" dirty="0" smtClean="0">
              <a:solidFill>
                <a:srgbClr val="FFFF00"/>
              </a:solidFill>
            </a:endParaRPr>
          </a:p>
        </p:txBody>
      </p:sp>
    </p:spTree>
    <p:extLst>
      <p:ext uri="{BB962C8B-B14F-4D97-AF65-F5344CB8AC3E}">
        <p14:creationId xmlns:p14="http://schemas.microsoft.com/office/powerpoint/2010/main" val="341280007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Keep on loving one another as brothers and sisters.</a:t>
            </a:r>
            <a:endParaRPr lang="en-NZ" sz="3400" b="1" i="1" dirty="0" smtClean="0">
              <a:solidFill>
                <a:srgbClr val="FFFF00"/>
              </a:solidFill>
            </a:endParaRPr>
          </a:p>
        </p:txBody>
      </p:sp>
    </p:spTree>
    <p:extLst>
      <p:ext uri="{BB962C8B-B14F-4D97-AF65-F5344CB8AC3E}">
        <p14:creationId xmlns:p14="http://schemas.microsoft.com/office/powerpoint/2010/main" val="72131607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Hebrews 13:1 – 8, 15 – 16 </a:t>
            </a:r>
          </a:p>
          <a:p>
            <a:pPr algn="l">
              <a:lnSpc>
                <a:spcPct val="100000"/>
              </a:lnSpc>
              <a:spcBef>
                <a:spcPts val="0"/>
              </a:spcBef>
            </a:pPr>
            <a:r>
              <a:rPr lang="en-NZ" sz="3400" b="1" dirty="0" smtClean="0">
                <a:solidFill>
                  <a:schemeClr val="bg1"/>
                </a:solidFill>
              </a:rPr>
              <a:t>1 Keep </a:t>
            </a:r>
            <a:r>
              <a:rPr lang="en-NZ" sz="3400" b="1" dirty="0">
                <a:solidFill>
                  <a:schemeClr val="bg1"/>
                </a:solidFill>
              </a:rPr>
              <a:t>on loving one another as Christians. 2 Remember to welcome strangers in your homes. There were some who did that and welcomed angels without knowing it. 3 Remember those who are in prison, as though you were in prison with them. Remember those who are suffering, as though you were suffering as they are</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3864070851"/>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endParaRPr lang="en-NZ" sz="3400" b="1" dirty="0">
              <a:solidFill>
                <a:schemeClr val="bg1"/>
              </a:solidFill>
            </a:endParaRPr>
          </a:p>
          <a:p>
            <a:pPr algn="l">
              <a:lnSpc>
                <a:spcPct val="100000"/>
              </a:lnSpc>
              <a:spcBef>
                <a:spcPts val="0"/>
              </a:spcBef>
            </a:pPr>
            <a:r>
              <a:rPr lang="en-NZ" sz="3400" b="1" dirty="0" smtClean="0">
                <a:solidFill>
                  <a:schemeClr val="bg1"/>
                </a:solidFill>
              </a:rPr>
              <a:t>	Gospel of John</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Keep on loving one another as brothers and sisters.</a:t>
            </a:r>
            <a:endParaRPr lang="en-NZ" sz="3400" b="1" i="1" dirty="0" smtClean="0">
              <a:solidFill>
                <a:srgbClr val="FFFF00"/>
              </a:solidFill>
            </a:endParaRPr>
          </a:p>
        </p:txBody>
      </p:sp>
    </p:spTree>
    <p:extLst>
      <p:ext uri="{BB962C8B-B14F-4D97-AF65-F5344CB8AC3E}">
        <p14:creationId xmlns:p14="http://schemas.microsoft.com/office/powerpoint/2010/main" val="194703449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endParaRPr lang="en-NZ" sz="3400" b="1" dirty="0">
              <a:solidFill>
                <a:schemeClr val="bg1"/>
              </a:solidFill>
            </a:endParaRPr>
          </a:p>
          <a:p>
            <a:pPr algn="l">
              <a:lnSpc>
                <a:spcPct val="100000"/>
              </a:lnSpc>
              <a:spcBef>
                <a:spcPts val="0"/>
              </a:spcBef>
            </a:pPr>
            <a:r>
              <a:rPr lang="en-NZ" sz="3400" b="1" dirty="0" smtClean="0">
                <a:solidFill>
                  <a:schemeClr val="bg1"/>
                </a:solidFill>
              </a:rPr>
              <a:t>	Gospel of John</a:t>
            </a:r>
          </a:p>
          <a:p>
            <a:pPr algn="l">
              <a:lnSpc>
                <a:spcPct val="100000"/>
              </a:lnSpc>
              <a:spcBef>
                <a:spcPts val="0"/>
              </a:spcBef>
            </a:pPr>
            <a:r>
              <a:rPr lang="en-NZ" sz="3400" b="1" dirty="0" smtClean="0">
                <a:solidFill>
                  <a:schemeClr val="bg1"/>
                </a:solidFill>
              </a:rPr>
              <a:t>	- Peter denied knowing Jesus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Keep on loving one another as brothers and sisters.</a:t>
            </a:r>
            <a:endParaRPr lang="en-NZ" sz="3400" b="1" i="1" dirty="0" smtClean="0">
              <a:solidFill>
                <a:srgbClr val="FFFF00"/>
              </a:solidFill>
            </a:endParaRPr>
          </a:p>
        </p:txBody>
      </p:sp>
    </p:spTree>
    <p:extLst>
      <p:ext uri="{BB962C8B-B14F-4D97-AF65-F5344CB8AC3E}">
        <p14:creationId xmlns:p14="http://schemas.microsoft.com/office/powerpoint/2010/main" val="380820608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endParaRPr lang="en-NZ" sz="3400" b="1" dirty="0">
              <a:solidFill>
                <a:schemeClr val="bg1"/>
              </a:solidFill>
            </a:endParaRPr>
          </a:p>
          <a:p>
            <a:pPr algn="l">
              <a:lnSpc>
                <a:spcPct val="100000"/>
              </a:lnSpc>
              <a:spcBef>
                <a:spcPts val="0"/>
              </a:spcBef>
            </a:pPr>
            <a:r>
              <a:rPr lang="en-NZ" sz="3400" b="1" dirty="0" smtClean="0">
                <a:solidFill>
                  <a:schemeClr val="bg1"/>
                </a:solidFill>
              </a:rPr>
              <a:t>	Gospel of John</a:t>
            </a:r>
          </a:p>
          <a:p>
            <a:pPr algn="l">
              <a:lnSpc>
                <a:spcPct val="100000"/>
              </a:lnSpc>
              <a:spcBef>
                <a:spcPts val="0"/>
              </a:spcBef>
            </a:pPr>
            <a:r>
              <a:rPr lang="en-NZ" sz="3400" b="1" dirty="0" smtClean="0">
                <a:solidFill>
                  <a:schemeClr val="bg1"/>
                </a:solidFill>
              </a:rPr>
              <a:t>	- Peter denied knowing Jesus</a:t>
            </a:r>
            <a:endParaRPr lang="en-NZ" sz="3400" b="1" dirty="0">
              <a:solidFill>
                <a:schemeClr val="bg1"/>
              </a:solidFill>
            </a:endParaRPr>
          </a:p>
          <a:p>
            <a:pPr algn="l">
              <a:lnSpc>
                <a:spcPct val="100000"/>
              </a:lnSpc>
              <a:spcBef>
                <a:spcPts val="0"/>
              </a:spcBef>
            </a:pPr>
            <a:r>
              <a:rPr lang="en-NZ" sz="3400" b="1" dirty="0" smtClean="0">
                <a:solidFill>
                  <a:schemeClr val="bg1"/>
                </a:solidFill>
              </a:rPr>
              <a:t>	- Jesus kept on loving Peter</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Keep on loving one another as brothers and sisters.</a:t>
            </a:r>
            <a:endParaRPr lang="en-NZ" sz="3400" b="1" i="1" dirty="0" smtClean="0">
              <a:solidFill>
                <a:srgbClr val="FFFF00"/>
              </a:solidFill>
            </a:endParaRPr>
          </a:p>
        </p:txBody>
      </p:sp>
    </p:spTree>
    <p:extLst>
      <p:ext uri="{BB962C8B-B14F-4D97-AF65-F5344CB8AC3E}">
        <p14:creationId xmlns:p14="http://schemas.microsoft.com/office/powerpoint/2010/main" val="181714722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endParaRPr lang="en-NZ" sz="3400" b="1" dirty="0">
              <a:solidFill>
                <a:schemeClr val="bg1"/>
              </a:solidFill>
            </a:endParaRPr>
          </a:p>
          <a:p>
            <a:pPr algn="l">
              <a:lnSpc>
                <a:spcPct val="100000"/>
              </a:lnSpc>
              <a:spcBef>
                <a:spcPts val="0"/>
              </a:spcBef>
            </a:pPr>
            <a:r>
              <a:rPr lang="en-NZ" sz="3400" b="1" dirty="0" smtClean="0">
                <a:solidFill>
                  <a:schemeClr val="bg1"/>
                </a:solidFill>
              </a:rPr>
              <a:t>	Gospel of John</a:t>
            </a:r>
          </a:p>
          <a:p>
            <a:pPr algn="l">
              <a:lnSpc>
                <a:spcPct val="100000"/>
              </a:lnSpc>
              <a:spcBef>
                <a:spcPts val="0"/>
              </a:spcBef>
            </a:pPr>
            <a:r>
              <a:rPr lang="en-NZ" sz="3400" b="1" dirty="0" smtClean="0">
                <a:solidFill>
                  <a:schemeClr val="bg1"/>
                </a:solidFill>
              </a:rPr>
              <a:t>	- Peter denied knowing Jesus</a:t>
            </a:r>
            <a:endParaRPr lang="en-NZ" sz="3400" b="1" dirty="0">
              <a:solidFill>
                <a:schemeClr val="bg1"/>
              </a:solidFill>
            </a:endParaRPr>
          </a:p>
          <a:p>
            <a:pPr algn="l">
              <a:lnSpc>
                <a:spcPct val="100000"/>
              </a:lnSpc>
              <a:spcBef>
                <a:spcPts val="0"/>
              </a:spcBef>
            </a:pPr>
            <a:r>
              <a:rPr lang="en-NZ" sz="3400" b="1" dirty="0" smtClean="0">
                <a:solidFill>
                  <a:schemeClr val="bg1"/>
                </a:solidFill>
              </a:rPr>
              <a:t>	- Jesus kept on loving Peter</a:t>
            </a:r>
          </a:p>
          <a:p>
            <a:pPr algn="l">
              <a:lnSpc>
                <a:spcPct val="100000"/>
              </a:lnSpc>
              <a:spcBef>
                <a:spcPts val="0"/>
              </a:spcBef>
            </a:pPr>
            <a:r>
              <a:rPr lang="en-NZ" sz="3400" b="1" dirty="0">
                <a:solidFill>
                  <a:schemeClr val="bg1"/>
                </a:solidFill>
              </a:rPr>
              <a:t>	</a:t>
            </a:r>
            <a:r>
              <a:rPr lang="en-NZ" sz="3400" b="1" dirty="0" smtClean="0">
                <a:solidFill>
                  <a:schemeClr val="bg1"/>
                </a:solidFill>
              </a:rPr>
              <a:t>- Continued to call Peter, Friend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Keep on loving one another as brothers and sisters.</a:t>
            </a:r>
            <a:endParaRPr lang="en-NZ" sz="3400" b="1" i="1" dirty="0" smtClean="0">
              <a:solidFill>
                <a:srgbClr val="FFFF00"/>
              </a:solidFill>
            </a:endParaRPr>
          </a:p>
        </p:txBody>
      </p:sp>
    </p:spTree>
    <p:extLst>
      <p:ext uri="{BB962C8B-B14F-4D97-AF65-F5344CB8AC3E}">
        <p14:creationId xmlns:p14="http://schemas.microsoft.com/office/powerpoint/2010/main" val="2732103560"/>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Keep on loving one another as brothers and sisters.</a:t>
            </a:r>
            <a:endParaRPr lang="en-NZ" sz="3400" b="1" i="1" dirty="0" smtClean="0">
              <a:solidFill>
                <a:srgbClr val="FFFF00"/>
              </a:solidFill>
            </a:endParaRPr>
          </a:p>
        </p:txBody>
      </p:sp>
    </p:spTree>
    <p:extLst>
      <p:ext uri="{BB962C8B-B14F-4D97-AF65-F5344CB8AC3E}">
        <p14:creationId xmlns:p14="http://schemas.microsoft.com/office/powerpoint/2010/main" val="1726603250"/>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Do not forget to show hospitality to strangers, for by so doing some people have shown hospitality to angels without knowing it. </a:t>
            </a:r>
            <a:endParaRPr lang="en-NZ" sz="3400" b="1" i="1" dirty="0" smtClean="0">
              <a:solidFill>
                <a:srgbClr val="FFFF00"/>
              </a:solidFill>
            </a:endParaRPr>
          </a:p>
        </p:txBody>
      </p:sp>
    </p:spTree>
    <p:extLst>
      <p:ext uri="{BB962C8B-B14F-4D97-AF65-F5344CB8AC3E}">
        <p14:creationId xmlns:p14="http://schemas.microsoft.com/office/powerpoint/2010/main" val="360681715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welcoming to visitors / strangers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Do not forget to show hospitality to strangers, for by so doing some people have shown hospitality to angels without knowing it. </a:t>
            </a:r>
            <a:endParaRPr lang="en-NZ" sz="3400" b="1" i="1" dirty="0" smtClean="0">
              <a:solidFill>
                <a:srgbClr val="FFFF00"/>
              </a:solidFill>
            </a:endParaRPr>
          </a:p>
        </p:txBody>
      </p:sp>
    </p:spTree>
    <p:extLst>
      <p:ext uri="{BB962C8B-B14F-4D97-AF65-F5344CB8AC3E}">
        <p14:creationId xmlns:p14="http://schemas.microsoft.com/office/powerpoint/2010/main" val="2607541491"/>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welcoming to visitors / strangers</a:t>
            </a:r>
            <a:endParaRPr lang="en-NZ" sz="3400" b="1" dirty="0">
              <a:solidFill>
                <a:schemeClr val="bg1"/>
              </a:solidFill>
            </a:endParaRPr>
          </a:p>
          <a:p>
            <a:pPr algn="l">
              <a:lnSpc>
                <a:spcPct val="100000"/>
              </a:lnSpc>
              <a:spcBef>
                <a:spcPts val="0"/>
              </a:spcBef>
            </a:pPr>
            <a:r>
              <a:rPr lang="en-NZ" sz="3400" b="1" dirty="0" smtClean="0">
                <a:solidFill>
                  <a:schemeClr val="bg1"/>
                </a:solidFill>
              </a:rPr>
              <a:t>	- giving them safety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Do not forget to show hospitality to strangers, for by so doing some people have shown hospitality to angels without knowing it. </a:t>
            </a:r>
            <a:endParaRPr lang="en-NZ" sz="3400" b="1" i="1" dirty="0" smtClean="0">
              <a:solidFill>
                <a:srgbClr val="FFFF00"/>
              </a:solidFill>
            </a:endParaRPr>
          </a:p>
        </p:txBody>
      </p:sp>
    </p:spTree>
    <p:extLst>
      <p:ext uri="{BB962C8B-B14F-4D97-AF65-F5344CB8AC3E}">
        <p14:creationId xmlns:p14="http://schemas.microsoft.com/office/powerpoint/2010/main" val="315005029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welcoming to visitors / strangers</a:t>
            </a:r>
            <a:endParaRPr lang="en-NZ" sz="3400" b="1" dirty="0">
              <a:solidFill>
                <a:schemeClr val="bg1"/>
              </a:solidFill>
            </a:endParaRPr>
          </a:p>
          <a:p>
            <a:pPr algn="l">
              <a:lnSpc>
                <a:spcPct val="100000"/>
              </a:lnSpc>
              <a:spcBef>
                <a:spcPts val="0"/>
              </a:spcBef>
            </a:pPr>
            <a:r>
              <a:rPr lang="en-NZ" sz="3400" b="1" dirty="0" smtClean="0">
                <a:solidFill>
                  <a:schemeClr val="bg1"/>
                </a:solidFill>
              </a:rPr>
              <a:t>	- giving them safety</a:t>
            </a:r>
          </a:p>
          <a:p>
            <a:pPr algn="l">
              <a:lnSpc>
                <a:spcPct val="100000"/>
              </a:lnSpc>
              <a:spcBef>
                <a:spcPts val="0"/>
              </a:spcBef>
            </a:pPr>
            <a:r>
              <a:rPr lang="en-NZ" sz="3400" b="1" dirty="0" smtClean="0">
                <a:solidFill>
                  <a:schemeClr val="bg1"/>
                </a:solidFill>
              </a:rPr>
              <a:t>	- Christians may have been reluctant </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Do not forget to show hospitality to strangers, for by so doing some people have shown hospitality to angels without knowing it. </a:t>
            </a:r>
            <a:endParaRPr lang="en-NZ" sz="3400" b="1" i="1" dirty="0" smtClean="0">
              <a:solidFill>
                <a:srgbClr val="FFFF00"/>
              </a:solidFill>
            </a:endParaRPr>
          </a:p>
        </p:txBody>
      </p:sp>
    </p:spTree>
    <p:extLst>
      <p:ext uri="{BB962C8B-B14F-4D97-AF65-F5344CB8AC3E}">
        <p14:creationId xmlns:p14="http://schemas.microsoft.com/office/powerpoint/2010/main" val="305806764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welcoming to visitors / strangers</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Do not forget to show hospitality to strangers, for by so doing </a:t>
            </a:r>
            <a:r>
              <a:rPr lang="en-NZ" sz="3400" b="1" i="1" u="sng" dirty="0">
                <a:solidFill>
                  <a:srgbClr val="FFFF00"/>
                </a:solidFill>
              </a:rPr>
              <a:t>some people have shown hospitality to angels without knowing it</a:t>
            </a:r>
            <a:r>
              <a:rPr lang="en-NZ" sz="3400" b="1" i="1" dirty="0">
                <a:solidFill>
                  <a:srgbClr val="FFFF00"/>
                </a:solidFill>
              </a:rPr>
              <a:t>. </a:t>
            </a:r>
            <a:endParaRPr lang="en-NZ" sz="3400" b="1" i="1" dirty="0" smtClean="0">
              <a:solidFill>
                <a:srgbClr val="FFFF00"/>
              </a:solidFill>
            </a:endParaRPr>
          </a:p>
        </p:txBody>
      </p:sp>
    </p:spTree>
    <p:extLst>
      <p:ext uri="{BB962C8B-B14F-4D97-AF65-F5344CB8AC3E}">
        <p14:creationId xmlns:p14="http://schemas.microsoft.com/office/powerpoint/2010/main" val="137916854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Hebrews 13:1 – 8, 15 – 16 </a:t>
            </a:r>
          </a:p>
          <a:p>
            <a:pPr algn="l">
              <a:lnSpc>
                <a:spcPct val="100000"/>
              </a:lnSpc>
              <a:spcBef>
                <a:spcPts val="0"/>
              </a:spcBef>
            </a:pPr>
            <a:r>
              <a:rPr lang="en-NZ" sz="3400" b="1" dirty="0" smtClean="0">
                <a:solidFill>
                  <a:schemeClr val="bg1"/>
                </a:solidFill>
              </a:rPr>
              <a:t>4 </a:t>
            </a:r>
            <a:r>
              <a:rPr lang="en-NZ" sz="3400" b="1" dirty="0">
                <a:solidFill>
                  <a:schemeClr val="bg1"/>
                </a:solidFill>
              </a:rPr>
              <a:t>Marriage is to be </a:t>
            </a:r>
            <a:r>
              <a:rPr lang="en-NZ" sz="3400" b="1" dirty="0" err="1">
                <a:solidFill>
                  <a:schemeClr val="bg1"/>
                </a:solidFill>
              </a:rPr>
              <a:t>honored</a:t>
            </a:r>
            <a:r>
              <a:rPr lang="en-NZ" sz="3400" b="1" dirty="0">
                <a:solidFill>
                  <a:schemeClr val="bg1"/>
                </a:solidFill>
              </a:rPr>
              <a:t> by all, and husbands and wives must be faithful to each other. God will judge those who are immoral and those who commit adultery.</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a:solidFill>
                  <a:schemeClr val="bg1"/>
                </a:solidFill>
              </a:rPr>
              <a:t>5 Keep your lives free from the love of money, and be satisfied with what you have. For God has said, “I will never leave you; I will never abandon you.” 6 Let us be bold, then, and say</a:t>
            </a:r>
            <a:r>
              <a:rPr lang="en-NZ" sz="3400" b="1" dirty="0" smtClean="0">
                <a:solidFill>
                  <a:schemeClr val="bg1"/>
                </a:solidFill>
              </a:rPr>
              <a:t>, “</a:t>
            </a:r>
            <a:r>
              <a:rPr lang="en-NZ" sz="3400" b="1" dirty="0">
                <a:solidFill>
                  <a:schemeClr val="bg1"/>
                </a:solidFill>
              </a:rPr>
              <a:t>The Lord is my helper</a:t>
            </a:r>
            <a:r>
              <a:rPr lang="en-NZ" sz="3400" b="1" dirty="0" smtClean="0">
                <a:solidFill>
                  <a:schemeClr val="bg1"/>
                </a:solidFill>
              </a:rPr>
              <a:t>, I </a:t>
            </a:r>
            <a:r>
              <a:rPr lang="en-NZ" sz="3400" b="1" dirty="0">
                <a:solidFill>
                  <a:schemeClr val="bg1"/>
                </a:solidFill>
              </a:rPr>
              <a:t>will not be </a:t>
            </a:r>
            <a:r>
              <a:rPr lang="en-NZ" sz="3400" b="1" dirty="0" smtClean="0">
                <a:solidFill>
                  <a:schemeClr val="bg1"/>
                </a:solidFill>
              </a:rPr>
              <a:t>afraid. What </a:t>
            </a:r>
            <a:r>
              <a:rPr lang="en-NZ" sz="3400" b="1" dirty="0">
                <a:solidFill>
                  <a:schemeClr val="bg1"/>
                </a:solidFill>
              </a:rPr>
              <a:t>can anyone do to me</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292110857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welcoming to visitors / strangers</a:t>
            </a:r>
            <a:endParaRPr lang="en-NZ" sz="3400" b="1" dirty="0">
              <a:solidFill>
                <a:schemeClr val="bg1"/>
              </a:solidFill>
            </a:endParaRPr>
          </a:p>
          <a:p>
            <a:pPr algn="l">
              <a:lnSpc>
                <a:spcPct val="100000"/>
              </a:lnSpc>
              <a:spcBef>
                <a:spcPts val="0"/>
              </a:spcBef>
            </a:pPr>
            <a:r>
              <a:rPr lang="en-NZ" sz="3400" b="1" dirty="0" smtClean="0">
                <a:solidFill>
                  <a:schemeClr val="bg1"/>
                </a:solidFill>
              </a:rPr>
              <a:t>	- Abraham welcomed three guests</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Do not forget to show hospitality to strangers, for by so doing </a:t>
            </a:r>
            <a:r>
              <a:rPr lang="en-NZ" sz="3400" b="1" i="1" u="sng" dirty="0">
                <a:solidFill>
                  <a:srgbClr val="FFFF00"/>
                </a:solidFill>
              </a:rPr>
              <a:t>some people have shown hospitality to angels without knowing it</a:t>
            </a:r>
            <a:r>
              <a:rPr lang="en-NZ" sz="3400" b="1" i="1" dirty="0">
                <a:solidFill>
                  <a:srgbClr val="FFFF00"/>
                </a:solidFill>
              </a:rPr>
              <a:t>. </a:t>
            </a:r>
            <a:endParaRPr lang="en-NZ" sz="3400" b="1" i="1" dirty="0" smtClean="0">
              <a:solidFill>
                <a:srgbClr val="FFFF00"/>
              </a:solidFill>
            </a:endParaRPr>
          </a:p>
        </p:txBody>
      </p:sp>
    </p:spTree>
    <p:extLst>
      <p:ext uri="{BB962C8B-B14F-4D97-AF65-F5344CB8AC3E}">
        <p14:creationId xmlns:p14="http://schemas.microsoft.com/office/powerpoint/2010/main" val="369641663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welcoming to visitors / strangers</a:t>
            </a:r>
            <a:endParaRPr lang="en-NZ" sz="3400" b="1" dirty="0">
              <a:solidFill>
                <a:schemeClr val="bg1"/>
              </a:solidFill>
            </a:endParaRPr>
          </a:p>
          <a:p>
            <a:pPr algn="l">
              <a:lnSpc>
                <a:spcPct val="100000"/>
              </a:lnSpc>
              <a:spcBef>
                <a:spcPts val="0"/>
              </a:spcBef>
            </a:pPr>
            <a:r>
              <a:rPr lang="en-NZ" sz="3400" b="1" dirty="0" smtClean="0">
                <a:solidFill>
                  <a:schemeClr val="bg1"/>
                </a:solidFill>
              </a:rPr>
              <a:t>	- Abraham welcomed three guests, and 	they brought good news</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Do not forget to show hospitality to strangers, for by so doing </a:t>
            </a:r>
            <a:r>
              <a:rPr lang="en-NZ" sz="3400" b="1" i="1" u="sng" dirty="0">
                <a:solidFill>
                  <a:srgbClr val="FFFF00"/>
                </a:solidFill>
              </a:rPr>
              <a:t>some people have shown hospitality to angels without knowing it</a:t>
            </a:r>
            <a:r>
              <a:rPr lang="en-NZ" sz="3400" b="1" i="1" dirty="0">
                <a:solidFill>
                  <a:srgbClr val="FFFF00"/>
                </a:solidFill>
              </a:rPr>
              <a:t>. </a:t>
            </a:r>
            <a:endParaRPr lang="en-NZ" sz="3400" b="1" i="1" dirty="0" smtClean="0">
              <a:solidFill>
                <a:srgbClr val="FFFF00"/>
              </a:solidFill>
            </a:endParaRPr>
          </a:p>
        </p:txBody>
      </p:sp>
    </p:spTree>
    <p:extLst>
      <p:ext uri="{BB962C8B-B14F-4D97-AF65-F5344CB8AC3E}">
        <p14:creationId xmlns:p14="http://schemas.microsoft.com/office/powerpoint/2010/main" val="3656761242"/>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welcoming to visitors / strangers</a:t>
            </a:r>
            <a:endParaRPr lang="en-NZ" sz="3400" b="1" dirty="0">
              <a:solidFill>
                <a:schemeClr val="bg1"/>
              </a:solidFill>
            </a:endParaRPr>
          </a:p>
          <a:p>
            <a:pPr algn="l">
              <a:lnSpc>
                <a:spcPct val="100000"/>
              </a:lnSpc>
              <a:spcBef>
                <a:spcPts val="0"/>
              </a:spcBef>
            </a:pPr>
            <a:r>
              <a:rPr lang="en-NZ" sz="3400" b="1" dirty="0" smtClean="0">
                <a:solidFill>
                  <a:schemeClr val="bg1"/>
                </a:solidFill>
              </a:rPr>
              <a:t>	- Abraham welcomed three guests, and 	they brought good news</a:t>
            </a:r>
            <a:endParaRPr lang="en-NZ" sz="3400" b="1" dirty="0">
              <a:solidFill>
                <a:schemeClr val="bg1"/>
              </a:solidFill>
            </a:endParaRPr>
          </a:p>
          <a:p>
            <a:pPr algn="l">
              <a:lnSpc>
                <a:spcPct val="100000"/>
              </a:lnSpc>
              <a:spcBef>
                <a:spcPts val="0"/>
              </a:spcBef>
            </a:pPr>
            <a:r>
              <a:rPr lang="en-NZ" sz="3400" b="1" dirty="0" smtClean="0">
                <a:solidFill>
                  <a:schemeClr val="bg1"/>
                </a:solidFill>
              </a:rPr>
              <a:t>	- Lot welcomed two guests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Do not forget to show hospitality to strangers, for by so doing </a:t>
            </a:r>
            <a:r>
              <a:rPr lang="en-NZ" sz="3400" b="1" i="1" u="sng" dirty="0">
                <a:solidFill>
                  <a:srgbClr val="FFFF00"/>
                </a:solidFill>
              </a:rPr>
              <a:t>some people have shown hospitality to angels without knowing it</a:t>
            </a:r>
            <a:r>
              <a:rPr lang="en-NZ" sz="3400" b="1" i="1" dirty="0">
                <a:solidFill>
                  <a:srgbClr val="FFFF00"/>
                </a:solidFill>
              </a:rPr>
              <a:t>. </a:t>
            </a:r>
            <a:endParaRPr lang="en-NZ" sz="3400" b="1" i="1" dirty="0" smtClean="0">
              <a:solidFill>
                <a:srgbClr val="FFFF00"/>
              </a:solidFill>
            </a:endParaRPr>
          </a:p>
        </p:txBody>
      </p:sp>
    </p:spTree>
    <p:extLst>
      <p:ext uri="{BB962C8B-B14F-4D97-AF65-F5344CB8AC3E}">
        <p14:creationId xmlns:p14="http://schemas.microsoft.com/office/powerpoint/2010/main" val="186276108"/>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welcoming to visitors / strangers</a:t>
            </a:r>
            <a:endParaRPr lang="en-NZ" sz="3400" b="1" dirty="0">
              <a:solidFill>
                <a:schemeClr val="bg1"/>
              </a:solidFill>
            </a:endParaRPr>
          </a:p>
          <a:p>
            <a:pPr algn="l">
              <a:lnSpc>
                <a:spcPct val="100000"/>
              </a:lnSpc>
              <a:spcBef>
                <a:spcPts val="0"/>
              </a:spcBef>
            </a:pPr>
            <a:r>
              <a:rPr lang="en-NZ" sz="3400" b="1" dirty="0" smtClean="0">
                <a:solidFill>
                  <a:schemeClr val="bg1"/>
                </a:solidFill>
              </a:rPr>
              <a:t>	- Abraham welcomed three guests, and 	they brought good news</a:t>
            </a:r>
            <a:endParaRPr lang="en-NZ" sz="3400" b="1" dirty="0">
              <a:solidFill>
                <a:schemeClr val="bg1"/>
              </a:solidFill>
            </a:endParaRPr>
          </a:p>
          <a:p>
            <a:pPr algn="l">
              <a:lnSpc>
                <a:spcPct val="100000"/>
              </a:lnSpc>
              <a:spcBef>
                <a:spcPts val="0"/>
              </a:spcBef>
            </a:pPr>
            <a:r>
              <a:rPr lang="en-NZ" sz="3400" b="1" dirty="0" smtClean="0">
                <a:solidFill>
                  <a:schemeClr val="bg1"/>
                </a:solidFill>
              </a:rPr>
              <a:t>	- Lot welcomed two guests, and they saved 	Lot and his daughters from destruction</a:t>
            </a: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Do not forget to show hospitality to strangers, for by so doing </a:t>
            </a:r>
            <a:r>
              <a:rPr lang="en-NZ" sz="3400" b="1" i="1" u="sng" dirty="0">
                <a:solidFill>
                  <a:srgbClr val="FFFF00"/>
                </a:solidFill>
              </a:rPr>
              <a:t>some people have shown hospitality to angels without knowing it</a:t>
            </a:r>
            <a:r>
              <a:rPr lang="en-NZ" sz="3400" b="1" i="1" dirty="0">
                <a:solidFill>
                  <a:srgbClr val="FFFF00"/>
                </a:solidFill>
              </a:rPr>
              <a:t>. </a:t>
            </a:r>
            <a:endParaRPr lang="en-NZ" sz="3400" b="1" i="1" dirty="0" smtClean="0">
              <a:solidFill>
                <a:srgbClr val="FFFF00"/>
              </a:solidFill>
            </a:endParaRPr>
          </a:p>
        </p:txBody>
      </p:sp>
    </p:spTree>
    <p:extLst>
      <p:ext uri="{BB962C8B-B14F-4D97-AF65-F5344CB8AC3E}">
        <p14:creationId xmlns:p14="http://schemas.microsoft.com/office/powerpoint/2010/main" val="35038210"/>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welcoming to visitors / strangers</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a:t>
            </a:r>
            <a:endParaRPr lang="en-NZ" sz="3400" b="1" i="1" dirty="0" smtClean="0">
              <a:solidFill>
                <a:srgbClr val="FFFF00"/>
              </a:solidFill>
            </a:endParaRPr>
          </a:p>
        </p:txBody>
      </p:sp>
    </p:spTree>
    <p:extLst>
      <p:ext uri="{BB962C8B-B14F-4D97-AF65-F5344CB8AC3E}">
        <p14:creationId xmlns:p14="http://schemas.microsoft.com/office/powerpoint/2010/main" val="1674558331"/>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welcoming to visitors / strangers</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Continue to remember those in prison as if you were together with them in prison, and those who are mistreated as if you yourselves were suffering. </a:t>
            </a:r>
            <a:endParaRPr lang="en-NZ" sz="3400" b="1" i="1" dirty="0" smtClean="0">
              <a:solidFill>
                <a:srgbClr val="FFFF00"/>
              </a:solidFill>
            </a:endParaRPr>
          </a:p>
        </p:txBody>
      </p:sp>
    </p:spTree>
    <p:extLst>
      <p:ext uri="{BB962C8B-B14F-4D97-AF65-F5344CB8AC3E}">
        <p14:creationId xmlns:p14="http://schemas.microsoft.com/office/powerpoint/2010/main" val="2557019700"/>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welcoming to visitors / strangers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Remember those who are suffering</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Continue to remember those in prison as if you were together with them in prison, and those who are mistreated as if you yourselves were suffering. </a:t>
            </a:r>
            <a:endParaRPr lang="en-NZ" sz="3400" b="1" i="1" dirty="0" smtClean="0">
              <a:solidFill>
                <a:srgbClr val="FFFF00"/>
              </a:solidFill>
            </a:endParaRPr>
          </a:p>
        </p:txBody>
      </p:sp>
    </p:spTree>
    <p:extLst>
      <p:ext uri="{BB962C8B-B14F-4D97-AF65-F5344CB8AC3E}">
        <p14:creationId xmlns:p14="http://schemas.microsoft.com/office/powerpoint/2010/main" val="704032761"/>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welcoming to visitors / strangers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Remember those who are suffering</a:t>
            </a:r>
            <a:endParaRPr lang="en-NZ" sz="3400" b="1" dirty="0">
              <a:solidFill>
                <a:schemeClr val="bg1"/>
              </a:solidFill>
            </a:endParaRPr>
          </a:p>
          <a:p>
            <a:pPr algn="l">
              <a:lnSpc>
                <a:spcPct val="100000"/>
              </a:lnSpc>
              <a:spcBef>
                <a:spcPts val="0"/>
              </a:spcBef>
            </a:pPr>
            <a:r>
              <a:rPr lang="en-NZ" sz="3400" b="1" dirty="0" smtClean="0">
                <a:solidFill>
                  <a:schemeClr val="bg1"/>
                </a:solidFill>
              </a:rPr>
              <a:t>	Those in captivity and </a:t>
            </a:r>
          </a:p>
          <a:p>
            <a:pPr algn="l">
              <a:lnSpc>
                <a:spcPct val="100000"/>
              </a:lnSpc>
              <a:spcBef>
                <a:spcPts val="0"/>
              </a:spcBef>
            </a:pPr>
            <a:r>
              <a:rPr lang="en-NZ" sz="3400" b="1" dirty="0">
                <a:solidFill>
                  <a:schemeClr val="bg1"/>
                </a:solidFill>
              </a:rPr>
              <a:t>	</a:t>
            </a:r>
            <a:r>
              <a:rPr lang="en-NZ" sz="3400" b="1" dirty="0" smtClean="0">
                <a:solidFill>
                  <a:schemeClr val="bg1"/>
                </a:solidFill>
              </a:rPr>
              <a:t>those suffering injustice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Continue to remember those in prison as if you were together with them in prison, and those who are mistreated as if you yourselves were suffering. </a:t>
            </a:r>
            <a:endParaRPr lang="en-NZ" sz="3400" b="1" i="1" dirty="0" smtClean="0">
              <a:solidFill>
                <a:srgbClr val="FFFF00"/>
              </a:solidFill>
            </a:endParaRPr>
          </a:p>
        </p:txBody>
      </p:sp>
    </p:spTree>
    <p:extLst>
      <p:ext uri="{BB962C8B-B14F-4D97-AF65-F5344CB8AC3E}">
        <p14:creationId xmlns:p14="http://schemas.microsoft.com/office/powerpoint/2010/main" val="2997642043"/>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welcoming to visitors / strangers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Remember those who are suffering</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a:t>
            </a:r>
            <a:endParaRPr lang="en-NZ" sz="3400" b="1" i="1" dirty="0" smtClean="0">
              <a:solidFill>
                <a:srgbClr val="FFFF00"/>
              </a:solidFill>
            </a:endParaRPr>
          </a:p>
        </p:txBody>
      </p:sp>
    </p:spTree>
    <p:extLst>
      <p:ext uri="{BB962C8B-B14F-4D97-AF65-F5344CB8AC3E}">
        <p14:creationId xmlns:p14="http://schemas.microsoft.com/office/powerpoint/2010/main" val="1580324624"/>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welcoming to visitors / strangers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Remember those who are suffering</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V15 </a:t>
            </a:r>
            <a:r>
              <a:rPr lang="en-NZ" sz="3400" b="1" i="1" u="sng" dirty="0">
                <a:solidFill>
                  <a:srgbClr val="FFFF00"/>
                </a:solidFill>
              </a:rPr>
              <a:t>Through Jesus</a:t>
            </a:r>
            <a:r>
              <a:rPr lang="en-NZ" sz="3400" b="1" i="1" dirty="0">
                <a:solidFill>
                  <a:srgbClr val="FFFF00"/>
                </a:solidFill>
              </a:rPr>
              <a:t>, therefore, let us continually offer to God a sacrifice of praise—the fruit of lips that openly profess his name. </a:t>
            </a:r>
            <a:endParaRPr lang="en-NZ" sz="3400" b="1" i="1" dirty="0" smtClean="0">
              <a:solidFill>
                <a:srgbClr val="FFFF00"/>
              </a:solidFill>
            </a:endParaRPr>
          </a:p>
        </p:txBody>
      </p:sp>
    </p:spTree>
    <p:extLst>
      <p:ext uri="{BB962C8B-B14F-4D97-AF65-F5344CB8AC3E}">
        <p14:creationId xmlns:p14="http://schemas.microsoft.com/office/powerpoint/2010/main" val="128724221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Hebrews 13:1 – 8, 15 – 16 </a:t>
            </a:r>
          </a:p>
          <a:p>
            <a:pPr algn="l">
              <a:lnSpc>
                <a:spcPct val="100000"/>
              </a:lnSpc>
              <a:spcBef>
                <a:spcPts val="0"/>
              </a:spcBef>
            </a:pPr>
            <a:r>
              <a:rPr lang="en-NZ" sz="3400" b="1" dirty="0" smtClean="0">
                <a:solidFill>
                  <a:schemeClr val="bg1"/>
                </a:solidFill>
              </a:rPr>
              <a:t>7 </a:t>
            </a:r>
            <a:r>
              <a:rPr lang="en-NZ" sz="3400" b="1" dirty="0">
                <a:solidFill>
                  <a:schemeClr val="bg1"/>
                </a:solidFill>
              </a:rPr>
              <a:t>Remember your former leaders, who spoke God's message to you. Think back on how they lived and died, and imitate their faith. 8 Jesus Christ is the same yesterday, today, and forever. </a:t>
            </a: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dirty="0" smtClean="0">
                <a:solidFill>
                  <a:schemeClr val="bg1"/>
                </a:solidFill>
              </a:rPr>
              <a:t>15 </a:t>
            </a:r>
            <a:r>
              <a:rPr lang="en-NZ" sz="3400" b="1" dirty="0">
                <a:solidFill>
                  <a:schemeClr val="bg1"/>
                </a:solidFill>
              </a:rPr>
              <a:t>Let us, then, always offer praise to God as our sacrifice through Jesus, which is the offering presented by lips that confess him as Lord. 16 Do not forget to do good and to help one another, because these are the sacrifices that please God.</a:t>
            </a:r>
          </a:p>
        </p:txBody>
      </p:sp>
    </p:spTree>
    <p:extLst>
      <p:ext uri="{BB962C8B-B14F-4D97-AF65-F5344CB8AC3E}">
        <p14:creationId xmlns:p14="http://schemas.microsoft.com/office/powerpoint/2010/main" val="1649606083"/>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welcoming to visitors / strangers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Remember those who are suffering</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Only possible, through Christ</a:t>
            </a:r>
            <a:endParaRPr lang="en-NZ" sz="3400" b="1" dirty="0">
              <a:solidFill>
                <a:schemeClr val="bg1"/>
              </a:solidFill>
            </a:endParaRPr>
          </a:p>
          <a:p>
            <a:pPr algn="l">
              <a:lnSpc>
                <a:spcPct val="100000"/>
              </a:lnSpc>
              <a:spcBef>
                <a:spcPts val="0"/>
              </a:spcBef>
            </a:pPr>
            <a:r>
              <a:rPr lang="en-NZ" sz="3400" b="1" dirty="0" smtClean="0">
                <a:solidFill>
                  <a:schemeClr val="bg1"/>
                </a:solidFill>
              </a:rPr>
              <a:t>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V15 </a:t>
            </a:r>
            <a:r>
              <a:rPr lang="en-NZ" sz="3400" b="1" i="1" u="sng" dirty="0">
                <a:solidFill>
                  <a:srgbClr val="FFFF00"/>
                </a:solidFill>
              </a:rPr>
              <a:t>Through Jesus</a:t>
            </a:r>
            <a:r>
              <a:rPr lang="en-NZ" sz="3400" b="1" i="1" dirty="0">
                <a:solidFill>
                  <a:srgbClr val="FFFF00"/>
                </a:solidFill>
              </a:rPr>
              <a:t>, therefore, let us continually offer to God a sacrifice of praise—the fruit of lips that openly profess his name. </a:t>
            </a:r>
            <a:endParaRPr lang="en-NZ" sz="3400" b="1" i="1" dirty="0" smtClean="0">
              <a:solidFill>
                <a:srgbClr val="FFFF00"/>
              </a:solidFill>
            </a:endParaRPr>
          </a:p>
        </p:txBody>
      </p:sp>
    </p:spTree>
    <p:extLst>
      <p:ext uri="{BB962C8B-B14F-4D97-AF65-F5344CB8AC3E}">
        <p14:creationId xmlns:p14="http://schemas.microsoft.com/office/powerpoint/2010/main" val="3537901669"/>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nSpc>
                <a:spcPct val="100000"/>
              </a:lnSpc>
              <a:spcBef>
                <a:spcPts val="0"/>
              </a:spcBef>
            </a:pPr>
            <a:r>
              <a:rPr lang="en-NZ" sz="3400" b="1" dirty="0" smtClean="0">
                <a:solidFill>
                  <a:schemeClr val="bg1"/>
                </a:solidFill>
              </a:rPr>
              <a:t>Have Christ-like Love to those in need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Keep on loving one another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welcoming to visitors / strangers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Remember those who are suffering</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Only possible, through Christ</a:t>
            </a:r>
            <a:endParaRPr lang="en-NZ" sz="3400" b="1" dirty="0">
              <a:solidFill>
                <a:schemeClr val="bg1"/>
              </a:solidFill>
            </a:endParaRPr>
          </a:p>
          <a:p>
            <a:pPr algn="l">
              <a:lnSpc>
                <a:spcPct val="100000"/>
              </a:lnSpc>
              <a:spcBef>
                <a:spcPts val="0"/>
              </a:spcBef>
            </a:pPr>
            <a:r>
              <a:rPr lang="en-NZ" sz="3400" b="1" dirty="0" smtClean="0">
                <a:solidFill>
                  <a:schemeClr val="bg1"/>
                </a:solidFill>
              </a:rPr>
              <a:t>	Read Scripture and </a:t>
            </a:r>
            <a:r>
              <a:rPr lang="en-NZ" sz="3400" b="1" smtClean="0">
                <a:solidFill>
                  <a:schemeClr val="bg1"/>
                </a:solidFill>
              </a:rPr>
              <a:t>Pray always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V15 </a:t>
            </a:r>
            <a:r>
              <a:rPr lang="en-NZ" sz="3400" b="1" i="1" u="sng" dirty="0">
                <a:solidFill>
                  <a:srgbClr val="FFFF00"/>
                </a:solidFill>
              </a:rPr>
              <a:t>Through Jesus</a:t>
            </a:r>
            <a:r>
              <a:rPr lang="en-NZ" sz="3400" b="1" i="1" dirty="0">
                <a:solidFill>
                  <a:srgbClr val="FFFF00"/>
                </a:solidFill>
              </a:rPr>
              <a:t>, therefore, let us continually offer to God a sacrifice of praise—the fruit of lips that openly profess his name. </a:t>
            </a:r>
            <a:endParaRPr lang="en-NZ" sz="3400" b="1" i="1" dirty="0" smtClean="0">
              <a:solidFill>
                <a:srgbClr val="FFFF00"/>
              </a:solidFill>
            </a:endParaRPr>
          </a:p>
        </p:txBody>
      </p:sp>
    </p:spTree>
    <p:extLst>
      <p:ext uri="{BB962C8B-B14F-4D97-AF65-F5344CB8AC3E}">
        <p14:creationId xmlns:p14="http://schemas.microsoft.com/office/powerpoint/2010/main" val="149931122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14:1, 7 – 14 </a:t>
            </a:r>
          </a:p>
        </p:txBody>
      </p:sp>
    </p:spTree>
    <p:extLst>
      <p:ext uri="{BB962C8B-B14F-4D97-AF65-F5344CB8AC3E}">
        <p14:creationId xmlns:p14="http://schemas.microsoft.com/office/powerpoint/2010/main" val="21039861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gn="l">
              <a:lnSpc>
                <a:spcPct val="100000"/>
              </a:lnSpc>
              <a:spcBef>
                <a:spcPts val="0"/>
              </a:spcBef>
            </a:pPr>
            <a:r>
              <a:rPr lang="en-NZ" sz="3400" b="1" dirty="0" smtClean="0">
                <a:solidFill>
                  <a:schemeClr val="bg1"/>
                </a:solidFill>
              </a:rPr>
              <a:t>1 </a:t>
            </a:r>
            <a:r>
              <a:rPr lang="en-NZ" sz="3400" b="1" dirty="0">
                <a:solidFill>
                  <a:schemeClr val="bg1"/>
                </a:solidFill>
              </a:rPr>
              <a:t>One Sabbath Jesus went to eat a meal at the home of one of the leading Pharisees; and people were watching Jesus closely. </a:t>
            </a: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dirty="0" smtClean="0">
                <a:solidFill>
                  <a:schemeClr val="bg1"/>
                </a:solidFill>
              </a:rPr>
              <a:t>7 </a:t>
            </a:r>
            <a:r>
              <a:rPr lang="en-NZ" sz="3400" b="1" dirty="0">
                <a:solidFill>
                  <a:schemeClr val="bg1"/>
                </a:solidFill>
              </a:rPr>
              <a:t>Jesus noticed how some of the guests were choosing the best places, so he told this parable to all of them: </a:t>
            </a:r>
            <a:endParaRPr lang="en-NZ" sz="3400" b="1" dirty="0" smtClean="0">
              <a:solidFill>
                <a:schemeClr val="bg1"/>
              </a:solidFill>
            </a:endParaRPr>
          </a:p>
          <a:p>
            <a:pPr algn="l">
              <a:lnSpc>
                <a:spcPct val="100000"/>
              </a:lnSpc>
              <a:spcBef>
                <a:spcPts val="0"/>
              </a:spcBef>
            </a:pPr>
            <a:r>
              <a:rPr lang="en-NZ" sz="3400" b="1" dirty="0">
                <a:solidFill>
                  <a:schemeClr val="bg1"/>
                </a:solidFill>
              </a:rPr>
              <a:t>	</a:t>
            </a:r>
          </a:p>
        </p:txBody>
      </p:sp>
    </p:spTree>
    <p:extLst>
      <p:ext uri="{BB962C8B-B14F-4D97-AF65-F5344CB8AC3E}">
        <p14:creationId xmlns:p14="http://schemas.microsoft.com/office/powerpoint/2010/main" val="375369152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gn="l">
              <a:lnSpc>
                <a:spcPct val="100000"/>
              </a:lnSpc>
              <a:spcBef>
                <a:spcPts val="0"/>
              </a:spcBef>
            </a:pPr>
            <a:r>
              <a:rPr lang="en-NZ" sz="3400" b="1" dirty="0" smtClean="0">
                <a:solidFill>
                  <a:schemeClr val="bg1"/>
                </a:solidFill>
              </a:rPr>
              <a:t>	8 </a:t>
            </a:r>
            <a:r>
              <a:rPr lang="en-NZ" sz="3400" b="1" dirty="0">
                <a:solidFill>
                  <a:schemeClr val="bg1"/>
                </a:solidFill>
              </a:rPr>
              <a:t>“When someone invites you to a wedding </a:t>
            </a:r>
            <a:r>
              <a:rPr lang="en-NZ" sz="3400" b="1" dirty="0" smtClean="0">
                <a:solidFill>
                  <a:schemeClr val="bg1"/>
                </a:solidFill>
              </a:rPr>
              <a:t>	feast</a:t>
            </a:r>
            <a:r>
              <a:rPr lang="en-NZ" sz="3400" b="1" dirty="0">
                <a:solidFill>
                  <a:schemeClr val="bg1"/>
                </a:solidFill>
              </a:rPr>
              <a:t>, do not sit down in the best place. It </a:t>
            </a:r>
            <a:r>
              <a:rPr lang="en-NZ" sz="3400" b="1" dirty="0" smtClean="0">
                <a:solidFill>
                  <a:schemeClr val="bg1"/>
                </a:solidFill>
              </a:rPr>
              <a:t>	could </a:t>
            </a:r>
            <a:r>
              <a:rPr lang="en-NZ" sz="3400" b="1" dirty="0">
                <a:solidFill>
                  <a:schemeClr val="bg1"/>
                </a:solidFill>
              </a:rPr>
              <a:t>happen that someone more </a:t>
            </a:r>
            <a:r>
              <a:rPr lang="en-NZ" sz="3400" b="1" dirty="0" smtClean="0">
                <a:solidFill>
                  <a:schemeClr val="bg1"/>
                </a:solidFill>
              </a:rPr>
              <a:t>	important </a:t>
            </a:r>
            <a:r>
              <a:rPr lang="en-NZ" sz="3400" b="1" dirty="0">
                <a:solidFill>
                  <a:schemeClr val="bg1"/>
                </a:solidFill>
              </a:rPr>
              <a:t>than you has been invited, 9 and </a:t>
            </a:r>
            <a:r>
              <a:rPr lang="en-NZ" sz="3400" b="1" dirty="0" smtClean="0">
                <a:solidFill>
                  <a:schemeClr val="bg1"/>
                </a:solidFill>
              </a:rPr>
              <a:t>	your </a:t>
            </a:r>
            <a:r>
              <a:rPr lang="en-NZ" sz="3400" b="1" dirty="0">
                <a:solidFill>
                  <a:schemeClr val="bg1"/>
                </a:solidFill>
              </a:rPr>
              <a:t>host, who invited both of you, would </a:t>
            </a:r>
            <a:r>
              <a:rPr lang="en-NZ" sz="3400" b="1" dirty="0" smtClean="0">
                <a:solidFill>
                  <a:schemeClr val="bg1"/>
                </a:solidFill>
              </a:rPr>
              <a:t>	have </a:t>
            </a:r>
            <a:r>
              <a:rPr lang="en-NZ" sz="3400" b="1" dirty="0">
                <a:solidFill>
                  <a:schemeClr val="bg1"/>
                </a:solidFill>
              </a:rPr>
              <a:t>to come and say to you, ‘Let him have </a:t>
            </a:r>
            <a:r>
              <a:rPr lang="en-NZ" sz="3400" b="1" dirty="0" smtClean="0">
                <a:solidFill>
                  <a:schemeClr val="bg1"/>
                </a:solidFill>
              </a:rPr>
              <a:t>	this </a:t>
            </a:r>
            <a:r>
              <a:rPr lang="en-NZ" sz="3400" b="1" dirty="0">
                <a:solidFill>
                  <a:schemeClr val="bg1"/>
                </a:solidFill>
              </a:rPr>
              <a:t>place.’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	Then </a:t>
            </a:r>
            <a:r>
              <a:rPr lang="en-NZ" sz="3400" b="1" dirty="0">
                <a:solidFill>
                  <a:schemeClr val="bg1"/>
                </a:solidFill>
              </a:rPr>
              <a:t>you would be </a:t>
            </a:r>
            <a:r>
              <a:rPr lang="en-NZ" sz="3400" b="1" dirty="0" smtClean="0">
                <a:solidFill>
                  <a:schemeClr val="bg1"/>
                </a:solidFill>
              </a:rPr>
              <a:t>embarrassed and </a:t>
            </a:r>
            <a:r>
              <a:rPr lang="en-NZ" sz="3400" b="1" dirty="0">
                <a:solidFill>
                  <a:schemeClr val="bg1"/>
                </a:solidFill>
              </a:rPr>
              <a:t>have </a:t>
            </a:r>
            <a:r>
              <a:rPr lang="en-NZ" sz="3400" b="1" dirty="0" smtClean="0">
                <a:solidFill>
                  <a:schemeClr val="bg1"/>
                </a:solidFill>
              </a:rPr>
              <a:t>	to </a:t>
            </a:r>
            <a:r>
              <a:rPr lang="en-NZ" sz="3400" b="1" dirty="0">
                <a:solidFill>
                  <a:schemeClr val="bg1"/>
                </a:solidFill>
              </a:rPr>
              <a:t>sit in the lowest place. </a:t>
            </a:r>
            <a:endParaRPr lang="en-NZ" sz="3400" b="1" dirty="0" smtClean="0">
              <a:solidFill>
                <a:schemeClr val="bg1"/>
              </a:solidFill>
            </a:endParaRPr>
          </a:p>
        </p:txBody>
      </p:sp>
    </p:spTree>
    <p:extLst>
      <p:ext uri="{BB962C8B-B14F-4D97-AF65-F5344CB8AC3E}">
        <p14:creationId xmlns:p14="http://schemas.microsoft.com/office/powerpoint/2010/main" val="33302258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gn="l">
              <a:lnSpc>
                <a:spcPct val="100000"/>
              </a:lnSpc>
              <a:spcBef>
                <a:spcPts val="0"/>
              </a:spcBef>
            </a:pPr>
            <a:r>
              <a:rPr lang="en-NZ" sz="3400" b="1" dirty="0" smtClean="0">
                <a:solidFill>
                  <a:schemeClr val="bg1"/>
                </a:solidFill>
              </a:rPr>
              <a:t>	10 </a:t>
            </a:r>
            <a:r>
              <a:rPr lang="en-NZ" sz="3400" b="1" dirty="0">
                <a:solidFill>
                  <a:schemeClr val="bg1"/>
                </a:solidFill>
              </a:rPr>
              <a:t>Instead, when you are invited, go and sit </a:t>
            </a:r>
            <a:r>
              <a:rPr lang="en-NZ" sz="3400" b="1" dirty="0" smtClean="0">
                <a:solidFill>
                  <a:schemeClr val="bg1"/>
                </a:solidFill>
              </a:rPr>
              <a:t>	in </a:t>
            </a:r>
            <a:r>
              <a:rPr lang="en-NZ" sz="3400" b="1" dirty="0">
                <a:solidFill>
                  <a:schemeClr val="bg1"/>
                </a:solidFill>
              </a:rPr>
              <a:t>the lowest place, so that your host will </a:t>
            </a:r>
            <a:r>
              <a:rPr lang="en-NZ" sz="3400" b="1" dirty="0" smtClean="0">
                <a:solidFill>
                  <a:schemeClr val="bg1"/>
                </a:solidFill>
              </a:rPr>
              <a:t>	come </a:t>
            </a:r>
            <a:r>
              <a:rPr lang="en-NZ" sz="3400" b="1" dirty="0">
                <a:solidFill>
                  <a:schemeClr val="bg1"/>
                </a:solidFill>
              </a:rPr>
              <a:t>to you and say, ‘Come on up, my </a:t>
            </a:r>
            <a:r>
              <a:rPr lang="en-NZ" sz="3400" b="1" dirty="0" smtClean="0">
                <a:solidFill>
                  <a:schemeClr val="bg1"/>
                </a:solidFill>
              </a:rPr>
              <a:t>	friend</a:t>
            </a:r>
            <a:r>
              <a:rPr lang="en-NZ" sz="3400" b="1" dirty="0">
                <a:solidFill>
                  <a:schemeClr val="bg1"/>
                </a:solidFill>
              </a:rPr>
              <a:t>, to a better place.’ </a:t>
            </a:r>
            <a:endParaRPr lang="en-NZ" sz="3400" b="1" dirty="0" smtClean="0">
              <a:solidFill>
                <a:schemeClr val="bg1"/>
              </a:solidFill>
            </a:endParaRPr>
          </a:p>
          <a:p>
            <a:pPr algn="l">
              <a:lnSpc>
                <a:spcPct val="100000"/>
              </a:lnSpc>
              <a:spcBef>
                <a:spcPts val="0"/>
              </a:spcBef>
            </a:pPr>
            <a:r>
              <a:rPr lang="en-NZ" sz="2000" b="1" dirty="0">
                <a:solidFill>
                  <a:schemeClr val="bg1"/>
                </a:solidFill>
              </a:rPr>
              <a:t>	</a:t>
            </a:r>
            <a:endParaRPr lang="en-NZ" sz="20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This </a:t>
            </a:r>
            <a:r>
              <a:rPr lang="en-NZ" sz="3400" b="1" dirty="0">
                <a:solidFill>
                  <a:schemeClr val="bg1"/>
                </a:solidFill>
              </a:rPr>
              <a:t>will bring you </a:t>
            </a:r>
            <a:r>
              <a:rPr lang="en-NZ" sz="3400" b="1" dirty="0" err="1">
                <a:solidFill>
                  <a:schemeClr val="bg1"/>
                </a:solidFill>
              </a:rPr>
              <a:t>honor</a:t>
            </a:r>
            <a:r>
              <a:rPr lang="en-NZ" sz="3400" b="1" dirty="0">
                <a:solidFill>
                  <a:schemeClr val="bg1"/>
                </a:solidFill>
              </a:rPr>
              <a:t> in the presence of </a:t>
            </a:r>
            <a:r>
              <a:rPr lang="en-NZ" sz="3400" b="1" dirty="0" smtClean="0">
                <a:solidFill>
                  <a:schemeClr val="bg1"/>
                </a:solidFill>
              </a:rPr>
              <a:t>	all </a:t>
            </a:r>
            <a:r>
              <a:rPr lang="en-NZ" sz="3400" b="1" dirty="0">
                <a:solidFill>
                  <a:schemeClr val="bg1"/>
                </a:solidFill>
              </a:rPr>
              <a:t>the other guests. 11 For those who make </a:t>
            </a:r>
            <a:r>
              <a:rPr lang="en-NZ" sz="3400" b="1" dirty="0" smtClean="0">
                <a:solidFill>
                  <a:schemeClr val="bg1"/>
                </a:solidFill>
              </a:rPr>
              <a:t>	themselves </a:t>
            </a:r>
            <a:r>
              <a:rPr lang="en-NZ" sz="3400" b="1" dirty="0">
                <a:solidFill>
                  <a:schemeClr val="bg1"/>
                </a:solidFill>
              </a:rPr>
              <a:t>great will be humbled, and </a:t>
            </a:r>
            <a:r>
              <a:rPr lang="en-NZ" sz="3400" b="1" dirty="0" smtClean="0">
                <a:solidFill>
                  <a:schemeClr val="bg1"/>
                </a:solidFill>
              </a:rPr>
              <a:t>	those </a:t>
            </a:r>
            <a:r>
              <a:rPr lang="en-NZ" sz="3400" b="1" dirty="0">
                <a:solidFill>
                  <a:schemeClr val="bg1"/>
                </a:solidFill>
              </a:rPr>
              <a:t>who humble themselves will be </a:t>
            </a:r>
            <a:r>
              <a:rPr lang="en-NZ" sz="3400" b="1" dirty="0" smtClean="0">
                <a:solidFill>
                  <a:schemeClr val="bg1"/>
                </a:solidFill>
              </a:rPr>
              <a:t>	made </a:t>
            </a:r>
            <a:r>
              <a:rPr lang="en-NZ" sz="3400" b="1" dirty="0">
                <a:solidFill>
                  <a:schemeClr val="bg1"/>
                </a:solidFill>
              </a:rPr>
              <a:t>great</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30747052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14:1, 7 – 14 </a:t>
            </a:r>
          </a:p>
          <a:p>
            <a:pPr algn="l">
              <a:lnSpc>
                <a:spcPct val="100000"/>
              </a:lnSpc>
              <a:spcBef>
                <a:spcPts val="0"/>
              </a:spcBef>
            </a:pPr>
            <a:r>
              <a:rPr lang="en-NZ" sz="3400" b="1" dirty="0" smtClean="0">
                <a:solidFill>
                  <a:schemeClr val="bg1"/>
                </a:solidFill>
              </a:rPr>
              <a:t>12 </a:t>
            </a:r>
            <a:r>
              <a:rPr lang="en-NZ" sz="3400" b="1" dirty="0">
                <a:solidFill>
                  <a:schemeClr val="bg1"/>
                </a:solidFill>
              </a:rPr>
              <a:t>Then Jesus said to his host,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When you give a lunch or a dinner, do not </a:t>
            </a:r>
            <a:r>
              <a:rPr lang="en-NZ" sz="3400" b="1" dirty="0" smtClean="0">
                <a:solidFill>
                  <a:schemeClr val="bg1"/>
                </a:solidFill>
              </a:rPr>
              <a:t>	invite </a:t>
            </a:r>
            <a:r>
              <a:rPr lang="en-NZ" sz="3400" b="1" dirty="0">
                <a:solidFill>
                  <a:schemeClr val="bg1"/>
                </a:solidFill>
              </a:rPr>
              <a:t>your friends or your brothers or your </a:t>
            </a:r>
            <a:r>
              <a:rPr lang="en-NZ" sz="3400" b="1" dirty="0" smtClean="0">
                <a:solidFill>
                  <a:schemeClr val="bg1"/>
                </a:solidFill>
              </a:rPr>
              <a:t>	relatives </a:t>
            </a:r>
            <a:r>
              <a:rPr lang="en-NZ" sz="3400" b="1" dirty="0">
                <a:solidFill>
                  <a:schemeClr val="bg1"/>
                </a:solidFill>
              </a:rPr>
              <a:t>or your rich </a:t>
            </a:r>
            <a:r>
              <a:rPr lang="en-NZ" sz="3400" b="1" dirty="0" err="1">
                <a:solidFill>
                  <a:schemeClr val="bg1"/>
                </a:solidFill>
              </a:rPr>
              <a:t>neighbors</a:t>
            </a:r>
            <a:r>
              <a:rPr lang="en-NZ" sz="3400" b="1" dirty="0">
                <a:solidFill>
                  <a:schemeClr val="bg1"/>
                </a:solidFill>
              </a:rPr>
              <a:t>—for they </a:t>
            </a:r>
            <a:r>
              <a:rPr lang="en-NZ" sz="3400" b="1" dirty="0" smtClean="0">
                <a:solidFill>
                  <a:schemeClr val="bg1"/>
                </a:solidFill>
              </a:rPr>
              <a:t>	will </a:t>
            </a:r>
            <a:r>
              <a:rPr lang="en-NZ" sz="3400" b="1" dirty="0">
                <a:solidFill>
                  <a:schemeClr val="bg1"/>
                </a:solidFill>
              </a:rPr>
              <a:t>invite you back, and in this way you will </a:t>
            </a:r>
            <a:r>
              <a:rPr lang="en-NZ" sz="3400" b="1" dirty="0" smtClean="0">
                <a:solidFill>
                  <a:schemeClr val="bg1"/>
                </a:solidFill>
              </a:rPr>
              <a:t>	be </a:t>
            </a:r>
            <a:r>
              <a:rPr lang="en-NZ" sz="3400" b="1" dirty="0">
                <a:solidFill>
                  <a:schemeClr val="bg1"/>
                </a:solidFill>
              </a:rPr>
              <a:t>paid for what you did. 13 When you give </a:t>
            </a:r>
            <a:r>
              <a:rPr lang="en-NZ" sz="3400" b="1" dirty="0" smtClean="0">
                <a:solidFill>
                  <a:schemeClr val="bg1"/>
                </a:solidFill>
              </a:rPr>
              <a:t>	a </a:t>
            </a:r>
            <a:r>
              <a:rPr lang="en-NZ" sz="3400" b="1" dirty="0">
                <a:solidFill>
                  <a:schemeClr val="bg1"/>
                </a:solidFill>
              </a:rPr>
              <a:t>feast, invite the poor, the crippled, the </a:t>
            </a:r>
            <a:r>
              <a:rPr lang="en-NZ" sz="3400" b="1" dirty="0" smtClean="0">
                <a:solidFill>
                  <a:schemeClr val="bg1"/>
                </a:solidFill>
              </a:rPr>
              <a:t>	lame</a:t>
            </a:r>
            <a:r>
              <a:rPr lang="en-NZ" sz="3400" b="1" dirty="0">
                <a:solidFill>
                  <a:schemeClr val="bg1"/>
                </a:solidFill>
              </a:rPr>
              <a:t>, and the blind; 14 and you will be </a:t>
            </a:r>
            <a:r>
              <a:rPr lang="en-NZ" sz="3400" b="1" dirty="0" smtClean="0">
                <a:solidFill>
                  <a:schemeClr val="bg1"/>
                </a:solidFill>
              </a:rPr>
              <a:t>	blessed</a:t>
            </a:r>
            <a:r>
              <a:rPr lang="en-NZ" sz="3400" b="1" dirty="0">
                <a:solidFill>
                  <a:schemeClr val="bg1"/>
                </a:solidFill>
              </a:rPr>
              <a:t>, because they are not able to pay </a:t>
            </a:r>
            <a:r>
              <a:rPr lang="en-NZ" sz="3400" b="1" dirty="0" smtClean="0">
                <a:solidFill>
                  <a:schemeClr val="bg1"/>
                </a:solidFill>
              </a:rPr>
              <a:t>	you </a:t>
            </a:r>
            <a:r>
              <a:rPr lang="en-NZ" sz="3400" b="1" dirty="0">
                <a:solidFill>
                  <a:schemeClr val="bg1"/>
                </a:solidFill>
              </a:rPr>
              <a:t>back. God will repay you on the day the </a:t>
            </a:r>
            <a:r>
              <a:rPr lang="en-NZ" sz="3400" b="1" dirty="0" smtClean="0">
                <a:solidFill>
                  <a:schemeClr val="bg1"/>
                </a:solidFill>
              </a:rPr>
              <a:t>	good </a:t>
            </a:r>
            <a:r>
              <a:rPr lang="en-NZ" sz="3400" b="1" dirty="0">
                <a:solidFill>
                  <a:schemeClr val="bg1"/>
                </a:solidFill>
              </a:rPr>
              <a:t>people rise from death.”</a:t>
            </a:r>
          </a:p>
        </p:txBody>
      </p:sp>
    </p:spTree>
    <p:extLst>
      <p:ext uri="{BB962C8B-B14F-4D97-AF65-F5344CB8AC3E}">
        <p14:creationId xmlns:p14="http://schemas.microsoft.com/office/powerpoint/2010/main" val="135783301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3671</TotalTime>
  <Words>1246</Words>
  <Application>Microsoft Office PowerPoint</Application>
  <PresentationFormat>On-screen Show (4:3)</PresentationFormat>
  <Paragraphs>322</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470</cp:revision>
  <dcterms:created xsi:type="dcterms:W3CDTF">2017-05-05T00:30:58Z</dcterms:created>
  <dcterms:modified xsi:type="dcterms:W3CDTF">2019-08-31T21:51:28Z</dcterms:modified>
</cp:coreProperties>
</file>