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5" r:id="rId2"/>
    <p:sldId id="393" r:id="rId3"/>
    <p:sldId id="469" r:id="rId4"/>
    <p:sldId id="470" r:id="rId5"/>
    <p:sldId id="471" r:id="rId6"/>
    <p:sldId id="472" r:id="rId7"/>
    <p:sldId id="473" r:id="rId8"/>
    <p:sldId id="474" r:id="rId9"/>
    <p:sldId id="422" r:id="rId10"/>
    <p:sldId id="415" r:id="rId11"/>
    <p:sldId id="475" r:id="rId12"/>
    <p:sldId id="476" r:id="rId13"/>
    <p:sldId id="477" r:id="rId14"/>
    <p:sldId id="478"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2" r:id="rId29"/>
    <p:sldId id="493" r:id="rId30"/>
    <p:sldId id="494" r:id="rId31"/>
    <p:sldId id="495" r:id="rId32"/>
    <p:sldId id="49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660066"/>
    <a:srgbClr val="006600"/>
    <a:srgbClr val="008000"/>
    <a:srgbClr val="094B16"/>
    <a:srgbClr val="0D7120"/>
    <a:srgbClr val="DAA010"/>
    <a:srgbClr val="FF9900"/>
    <a:srgbClr val="80008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9/06/2019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9/06/2019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9/06/2019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9/06/2019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9/06/2019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9/06/2019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9/06/2019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9/06/2019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9/06/2019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9/06/2019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9/06/2019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9/06/2019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First Reading: </a:t>
            </a:r>
          </a:p>
          <a:p>
            <a:pPr>
              <a:lnSpc>
                <a:spcPct val="100000"/>
              </a:lnSpc>
              <a:spcBef>
                <a:spcPts val="0"/>
              </a:spcBef>
            </a:pPr>
            <a:r>
              <a:rPr lang="en-NZ" sz="4000" b="1" dirty="0" smtClean="0">
                <a:solidFill>
                  <a:schemeClr val="bg1"/>
                </a:solidFill>
              </a:rPr>
              <a:t>Acts 2:1 – 21 </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14:8 – 17 </a:t>
            </a:r>
            <a:endParaRPr lang="en-NZ" sz="3600" b="1" dirty="0">
              <a:solidFill>
                <a:schemeClr val="bg1"/>
              </a:solidFill>
            </a:endParaRPr>
          </a:p>
          <a:p>
            <a:pPr algn="l">
              <a:lnSpc>
                <a:spcPct val="100000"/>
              </a:lnSpc>
              <a:spcBef>
                <a:spcPts val="0"/>
              </a:spcBef>
            </a:pPr>
            <a:r>
              <a:rPr lang="en-NZ" sz="3400" b="1" dirty="0">
                <a:solidFill>
                  <a:schemeClr val="bg1"/>
                </a:solidFill>
              </a:rPr>
              <a:t>8 Philip said to him, “Lord, show us the Father; that is all we need.”</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9 Jesus answered, “For a long time I have been with you all; yet you do not know me, Philip? Whoever has seen me has seen the Father. Why, then, do you say, ‘Show us the Father’? </a:t>
            </a: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10 </a:t>
            </a:r>
            <a:r>
              <a:rPr lang="en-NZ" sz="3400" b="1" dirty="0">
                <a:solidFill>
                  <a:schemeClr val="bg1"/>
                </a:solidFill>
              </a:rPr>
              <a:t>Do you not believe, Philip, that I am in the Father and the Father is in me? </a:t>
            </a:r>
          </a:p>
        </p:txBody>
      </p:sp>
    </p:spTree>
    <p:extLst>
      <p:ext uri="{BB962C8B-B14F-4D97-AF65-F5344CB8AC3E}">
        <p14:creationId xmlns:p14="http://schemas.microsoft.com/office/powerpoint/2010/main" val="386407085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14:8 – 17 </a:t>
            </a:r>
            <a:endParaRPr lang="en-NZ" sz="3600" b="1" dirty="0">
              <a:solidFill>
                <a:schemeClr val="bg1"/>
              </a:solidFill>
            </a:endParaRPr>
          </a:p>
          <a:p>
            <a:pPr algn="l">
              <a:lnSpc>
                <a:spcPct val="100000"/>
              </a:lnSpc>
              <a:spcBef>
                <a:spcPts val="0"/>
              </a:spcBef>
            </a:pPr>
            <a:r>
              <a:rPr lang="en-NZ" sz="3400" b="1" dirty="0" smtClean="0">
                <a:solidFill>
                  <a:schemeClr val="bg1"/>
                </a:solidFill>
              </a:rPr>
              <a:t>The </a:t>
            </a:r>
            <a:r>
              <a:rPr lang="en-NZ" sz="3400" b="1" dirty="0">
                <a:solidFill>
                  <a:schemeClr val="bg1"/>
                </a:solidFill>
              </a:rPr>
              <a:t>words that I have spoken to you,” Jesus said to his disciples, “do not come from me. The Father, who remains in me, does his own work. </a:t>
            </a: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11 </a:t>
            </a:r>
            <a:r>
              <a:rPr lang="en-NZ" sz="3400" b="1" dirty="0">
                <a:solidFill>
                  <a:schemeClr val="bg1"/>
                </a:solidFill>
              </a:rPr>
              <a:t>Believe me when I say that I am in the Father and the Father is in me. If not, believe because of the things I do. </a:t>
            </a: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12 </a:t>
            </a:r>
            <a:r>
              <a:rPr lang="en-NZ" sz="3400" b="1" dirty="0">
                <a:solidFill>
                  <a:schemeClr val="bg1"/>
                </a:solidFill>
              </a:rPr>
              <a:t>I am telling you the truth: those who believe in me will do what I do—yes, they will do even greater things, because I am going to the Father. </a:t>
            </a:r>
          </a:p>
        </p:txBody>
      </p:sp>
    </p:spTree>
    <p:extLst>
      <p:ext uri="{BB962C8B-B14F-4D97-AF65-F5344CB8AC3E}">
        <p14:creationId xmlns:p14="http://schemas.microsoft.com/office/powerpoint/2010/main" val="194128040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14:8 – 17 </a:t>
            </a:r>
            <a:endParaRPr lang="en-NZ" sz="3600" b="1" dirty="0">
              <a:solidFill>
                <a:schemeClr val="bg1"/>
              </a:solidFill>
            </a:endParaRPr>
          </a:p>
          <a:p>
            <a:pPr algn="l">
              <a:lnSpc>
                <a:spcPct val="100000"/>
              </a:lnSpc>
              <a:spcBef>
                <a:spcPts val="0"/>
              </a:spcBef>
            </a:pPr>
            <a:r>
              <a:rPr lang="en-NZ" sz="3400" b="1" dirty="0" smtClean="0">
                <a:solidFill>
                  <a:schemeClr val="bg1"/>
                </a:solidFill>
              </a:rPr>
              <a:t>13 </a:t>
            </a:r>
            <a:r>
              <a:rPr lang="en-NZ" sz="3400" b="1" dirty="0">
                <a:solidFill>
                  <a:schemeClr val="bg1"/>
                </a:solidFill>
              </a:rPr>
              <a:t>And I will do whatever you ask for in my name, so that the Father's glory will be shown through the Son. 14 If you ask </a:t>
            </a:r>
            <a:r>
              <a:rPr lang="en-NZ" sz="3400" b="1" dirty="0" smtClean="0">
                <a:solidFill>
                  <a:schemeClr val="bg1"/>
                </a:solidFill>
              </a:rPr>
              <a:t>me </a:t>
            </a:r>
            <a:r>
              <a:rPr lang="en-NZ" sz="3400" b="1" dirty="0">
                <a:solidFill>
                  <a:schemeClr val="bg1"/>
                </a:solidFill>
              </a:rPr>
              <a:t>for anything in my name, I will do it</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169432555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14:8 – 17 </a:t>
            </a:r>
            <a:endParaRPr lang="en-NZ" sz="3600" b="1" dirty="0">
              <a:solidFill>
                <a:schemeClr val="bg1"/>
              </a:solidFill>
            </a:endParaRPr>
          </a:p>
          <a:p>
            <a:pPr algn="l">
              <a:lnSpc>
                <a:spcPct val="100000"/>
              </a:lnSpc>
              <a:spcBef>
                <a:spcPts val="0"/>
              </a:spcBef>
            </a:pPr>
            <a:r>
              <a:rPr lang="en-NZ" sz="3400" b="1" dirty="0" smtClean="0">
                <a:solidFill>
                  <a:schemeClr val="bg1"/>
                </a:solidFill>
              </a:rPr>
              <a:t>15 </a:t>
            </a:r>
            <a:r>
              <a:rPr lang="en-NZ" sz="3400" b="1" dirty="0">
                <a:solidFill>
                  <a:schemeClr val="bg1"/>
                </a:solidFill>
              </a:rPr>
              <a:t>“If you love me, you will obey my commandments. 16 I will ask the Father, and he will give you another Helper, who will stay with you forever. 17 He is the Spirit, who reveals the truth about God. The world cannot receive him, because it cannot see him or know him. But you know him, because he remains with you and </a:t>
            </a:r>
            <a:r>
              <a:rPr lang="en-NZ" sz="3400" b="1" dirty="0" smtClean="0">
                <a:solidFill>
                  <a:schemeClr val="bg1"/>
                </a:solidFill>
              </a:rPr>
              <a:t>is </a:t>
            </a:r>
            <a:r>
              <a:rPr lang="en-NZ" sz="3400" b="1" dirty="0">
                <a:solidFill>
                  <a:schemeClr val="bg1"/>
                </a:solidFill>
              </a:rPr>
              <a:t>in you.</a:t>
            </a:r>
          </a:p>
        </p:txBody>
      </p:sp>
    </p:spTree>
    <p:extLst>
      <p:ext uri="{BB962C8B-B14F-4D97-AF65-F5344CB8AC3E}">
        <p14:creationId xmlns:p14="http://schemas.microsoft.com/office/powerpoint/2010/main" val="251173819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188884850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gn="l">
              <a:lnSpc>
                <a:spcPct val="100000"/>
              </a:lnSpc>
              <a:spcBef>
                <a:spcPts val="0"/>
              </a:spcBef>
            </a:pPr>
            <a:r>
              <a:rPr lang="en-NZ" sz="3400" b="1" dirty="0" smtClean="0">
                <a:solidFill>
                  <a:schemeClr val="bg1"/>
                </a:solidFill>
              </a:rPr>
              <a:t>It is Pentecost</a:t>
            </a:r>
            <a:endParaRPr lang="en-NZ" sz="3400" b="1" dirty="0">
              <a:solidFill>
                <a:schemeClr val="bg1"/>
              </a:solidFill>
            </a:endParaRPr>
          </a:p>
        </p:txBody>
      </p:sp>
    </p:spTree>
    <p:extLst>
      <p:ext uri="{BB962C8B-B14F-4D97-AF65-F5344CB8AC3E}">
        <p14:creationId xmlns:p14="http://schemas.microsoft.com/office/powerpoint/2010/main" val="398113049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213485848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When the day of Pentecost came, they were all together in one place.</a:t>
            </a:r>
            <a:r>
              <a:rPr lang="en-NZ" sz="3400" b="1" dirty="0">
                <a:solidFill>
                  <a:schemeClr val="bg1"/>
                </a:solidFill>
              </a:rPr>
              <a:t> </a:t>
            </a:r>
          </a:p>
        </p:txBody>
      </p:sp>
    </p:spTree>
    <p:extLst>
      <p:ext uri="{BB962C8B-B14F-4D97-AF65-F5344CB8AC3E}">
        <p14:creationId xmlns:p14="http://schemas.microsoft.com/office/powerpoint/2010/main" val="192202304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Apostles were together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When the day of Pentecost came, they were all together in one place.</a:t>
            </a:r>
            <a:r>
              <a:rPr lang="en-NZ" sz="3400" b="1" dirty="0">
                <a:solidFill>
                  <a:schemeClr val="bg1"/>
                </a:solidFill>
              </a:rPr>
              <a:t> </a:t>
            </a:r>
          </a:p>
        </p:txBody>
      </p:sp>
    </p:spTree>
    <p:extLst>
      <p:ext uri="{BB962C8B-B14F-4D97-AF65-F5344CB8AC3E}">
        <p14:creationId xmlns:p14="http://schemas.microsoft.com/office/powerpoint/2010/main" val="166680383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Apostles were together</a:t>
            </a:r>
            <a:endParaRPr lang="en-NZ" sz="3400" b="1" dirty="0">
              <a:solidFill>
                <a:schemeClr val="bg1"/>
              </a:solidFill>
            </a:endParaRPr>
          </a:p>
          <a:p>
            <a:pPr algn="l">
              <a:lnSpc>
                <a:spcPct val="100000"/>
              </a:lnSpc>
              <a:spcBef>
                <a:spcPts val="0"/>
              </a:spcBef>
            </a:pPr>
            <a:r>
              <a:rPr lang="en-NZ" sz="3400" b="1" dirty="0" smtClean="0">
                <a:solidFill>
                  <a:schemeClr val="bg1"/>
                </a:solidFill>
              </a:rPr>
              <a:t>	Jesus commissioned them</a:t>
            </a:r>
          </a:p>
          <a:p>
            <a:pPr algn="l">
              <a:lnSpc>
                <a:spcPct val="100000"/>
              </a:lnSpc>
              <a:spcBef>
                <a:spcPts val="0"/>
              </a:spcBef>
            </a:pPr>
            <a:r>
              <a:rPr lang="en-NZ" sz="3400" b="1" dirty="0" smtClean="0">
                <a:solidFill>
                  <a:schemeClr val="bg1"/>
                </a:solidFill>
              </a:rPr>
              <a:t>Matthew 28:19 – 20 </a:t>
            </a:r>
          </a:p>
          <a:p>
            <a:pPr algn="l">
              <a:lnSpc>
                <a:spcPct val="100000"/>
              </a:lnSpc>
              <a:spcBef>
                <a:spcPts val="0"/>
              </a:spcBef>
            </a:pPr>
            <a:r>
              <a:rPr lang="en-NZ" sz="3400" b="1" i="1" dirty="0" smtClean="0">
                <a:solidFill>
                  <a:srgbClr val="92D050"/>
                </a:solidFill>
              </a:rPr>
              <a:t>God and make disciples of all nations, baptizing them in the name of the Father and of the Son and of the Holy Spirit, and teaching them to obey everything I have commanded.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When the day of Pentecost came, they were all together in one place.</a:t>
            </a:r>
            <a:r>
              <a:rPr lang="en-NZ" sz="3400" b="1" dirty="0">
                <a:solidFill>
                  <a:schemeClr val="bg1"/>
                </a:solidFill>
              </a:rPr>
              <a:t> </a:t>
            </a:r>
          </a:p>
        </p:txBody>
      </p:sp>
    </p:spTree>
    <p:extLst>
      <p:ext uri="{BB962C8B-B14F-4D97-AF65-F5344CB8AC3E}">
        <p14:creationId xmlns:p14="http://schemas.microsoft.com/office/powerpoint/2010/main" val="225359958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2:1 – 21 </a:t>
            </a:r>
            <a:endParaRPr lang="en-NZ" sz="3600" b="1" dirty="0">
              <a:solidFill>
                <a:schemeClr val="bg1"/>
              </a:solidFill>
            </a:endParaRPr>
          </a:p>
          <a:p>
            <a:pPr algn="l">
              <a:lnSpc>
                <a:spcPct val="100000"/>
              </a:lnSpc>
              <a:spcBef>
                <a:spcPts val="0"/>
              </a:spcBef>
            </a:pPr>
            <a:r>
              <a:rPr lang="en-NZ" sz="3400" b="1" dirty="0" smtClean="0">
                <a:solidFill>
                  <a:schemeClr val="bg1"/>
                </a:solidFill>
              </a:rPr>
              <a:t>1 </a:t>
            </a:r>
            <a:r>
              <a:rPr lang="en-NZ" sz="3400" b="1" dirty="0">
                <a:solidFill>
                  <a:schemeClr val="bg1"/>
                </a:solidFill>
              </a:rPr>
              <a:t>When the day of Pentecost came, all the believers were gathered together in one place. 2 Suddenly there was a noise from the sky which sounded like a strong wind blowing, and it filled the whole house where they were sitting. 3 Then they saw what looked like tongues of fire which spread out and touched each person there. 4 They were all filled with the Holy Spirit and began to talk in other languages, as the Spirit enabled them to speak</a:t>
            </a:r>
            <a:r>
              <a:rPr lang="en-NZ" sz="3400" b="1" dirty="0" smtClean="0">
                <a:solidFill>
                  <a:schemeClr val="bg1"/>
                </a:solidFill>
              </a:rPr>
              <a:t>.</a:t>
            </a:r>
          </a:p>
        </p:txBody>
      </p:sp>
    </p:spTree>
    <p:extLst>
      <p:ext uri="{BB962C8B-B14F-4D97-AF65-F5344CB8AC3E}">
        <p14:creationId xmlns:p14="http://schemas.microsoft.com/office/powerpoint/2010/main" val="308960664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Together, apostles waited for the Holy Spirit</a:t>
            </a:r>
            <a:endParaRPr lang="en-NZ" sz="3400" b="1" dirty="0">
              <a:solidFill>
                <a:schemeClr val="bg1"/>
              </a:solidFill>
            </a:endParaRPr>
          </a:p>
          <a:p>
            <a:pPr algn="l">
              <a:lnSpc>
                <a:spcPct val="100000"/>
              </a:lnSpc>
              <a:spcBef>
                <a:spcPts val="0"/>
              </a:spcBef>
            </a:pPr>
            <a:r>
              <a:rPr lang="en-NZ" sz="3400" b="1" dirty="0" smtClean="0">
                <a:solidFill>
                  <a:schemeClr val="bg1"/>
                </a:solidFill>
              </a:rPr>
              <a:t>	Jesus commissioned them</a:t>
            </a:r>
          </a:p>
          <a:p>
            <a:pPr algn="l">
              <a:lnSpc>
                <a:spcPct val="100000"/>
              </a:lnSpc>
              <a:spcBef>
                <a:spcPts val="0"/>
              </a:spcBef>
            </a:pPr>
            <a:r>
              <a:rPr lang="en-NZ" sz="3400" b="1" dirty="0">
                <a:solidFill>
                  <a:schemeClr val="bg1"/>
                </a:solidFill>
              </a:rPr>
              <a:t>	</a:t>
            </a:r>
            <a:r>
              <a:rPr lang="en-NZ" sz="3400" b="1" dirty="0" smtClean="0">
                <a:solidFill>
                  <a:schemeClr val="bg1"/>
                </a:solidFill>
              </a:rPr>
              <a:t>But they must wait on the Holy Spirit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When the day of Pentecost came, they were all together in one place.</a:t>
            </a:r>
            <a:r>
              <a:rPr lang="en-NZ" sz="3400" b="1" dirty="0">
                <a:solidFill>
                  <a:schemeClr val="bg1"/>
                </a:solidFill>
              </a:rPr>
              <a:t> </a:t>
            </a:r>
          </a:p>
        </p:txBody>
      </p:sp>
    </p:spTree>
    <p:extLst>
      <p:ext uri="{BB962C8B-B14F-4D97-AF65-F5344CB8AC3E}">
        <p14:creationId xmlns:p14="http://schemas.microsoft.com/office/powerpoint/2010/main" val="16969855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Together, apostles waited for the Holy Spirit</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They saw what seemed to be tongues of fire that separated and came to rest on each of them.</a:t>
            </a:r>
            <a:r>
              <a:rPr lang="en-NZ" sz="3400" b="1" dirty="0" smtClean="0">
                <a:solidFill>
                  <a:schemeClr val="bg1"/>
                </a:solidFill>
              </a:rPr>
              <a:t> </a:t>
            </a:r>
            <a:endParaRPr lang="en-NZ" sz="3400" b="1" dirty="0">
              <a:solidFill>
                <a:schemeClr val="bg1"/>
              </a:solidFill>
            </a:endParaRPr>
          </a:p>
        </p:txBody>
      </p:sp>
    </p:spTree>
    <p:extLst>
      <p:ext uri="{BB962C8B-B14F-4D97-AF65-F5344CB8AC3E}">
        <p14:creationId xmlns:p14="http://schemas.microsoft.com/office/powerpoint/2010/main" val="223035607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Together, apostles waited for the 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Spirit rested on each one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They saw what seemed to be tongues of fire that separated and came to rest on each of them.</a:t>
            </a:r>
            <a:r>
              <a:rPr lang="en-NZ" sz="3400" b="1" dirty="0" smtClean="0">
                <a:solidFill>
                  <a:schemeClr val="bg1"/>
                </a:solidFill>
              </a:rPr>
              <a:t> </a:t>
            </a:r>
            <a:endParaRPr lang="en-NZ" sz="3400" b="1" dirty="0">
              <a:solidFill>
                <a:schemeClr val="bg1"/>
              </a:solidFill>
            </a:endParaRPr>
          </a:p>
        </p:txBody>
      </p:sp>
    </p:spTree>
    <p:extLst>
      <p:ext uri="{BB962C8B-B14F-4D97-AF65-F5344CB8AC3E}">
        <p14:creationId xmlns:p14="http://schemas.microsoft.com/office/powerpoint/2010/main" val="363054366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Together, apostles waited for the 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Spirit rested on each one</a:t>
            </a:r>
            <a:endParaRPr lang="en-NZ" sz="3400" b="1" dirty="0">
              <a:solidFill>
                <a:schemeClr val="bg1"/>
              </a:solidFill>
            </a:endParaRPr>
          </a:p>
          <a:p>
            <a:pPr algn="l">
              <a:lnSpc>
                <a:spcPct val="100000"/>
              </a:lnSpc>
              <a:spcBef>
                <a:spcPts val="0"/>
              </a:spcBef>
            </a:pPr>
            <a:r>
              <a:rPr lang="en-NZ" sz="3400" b="1" dirty="0" smtClean="0">
                <a:solidFill>
                  <a:schemeClr val="bg1"/>
                </a:solidFill>
              </a:rPr>
              <a:t>	The Lord bless us individually</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They saw what seemed to be tongues of fire that separated and came to rest on each of them.</a:t>
            </a:r>
            <a:r>
              <a:rPr lang="en-NZ" sz="3400" b="1" dirty="0" smtClean="0">
                <a:solidFill>
                  <a:schemeClr val="bg1"/>
                </a:solidFill>
              </a:rPr>
              <a:t> </a:t>
            </a:r>
            <a:endParaRPr lang="en-NZ" sz="3400" b="1" dirty="0">
              <a:solidFill>
                <a:schemeClr val="bg1"/>
              </a:solidFill>
            </a:endParaRPr>
          </a:p>
        </p:txBody>
      </p:sp>
    </p:spTree>
    <p:extLst>
      <p:ext uri="{BB962C8B-B14F-4D97-AF65-F5344CB8AC3E}">
        <p14:creationId xmlns:p14="http://schemas.microsoft.com/office/powerpoint/2010/main" val="25408934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must </a:t>
            </a:r>
            <a:r>
              <a:rPr lang="en-NZ" sz="3400" b="1" dirty="0" smtClean="0">
                <a:solidFill>
                  <a:schemeClr val="bg1"/>
                </a:solidFill>
              </a:rPr>
              <a:t>wait upon the </a:t>
            </a:r>
            <a:r>
              <a:rPr lang="en-NZ" sz="3400" b="1" dirty="0" smtClean="0">
                <a:solidFill>
                  <a:schemeClr val="bg1"/>
                </a:solidFill>
              </a:rPr>
              <a:t>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are called individually to ministry</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They saw what seemed to be tongues of fire that separated and came to rest on each of them.</a:t>
            </a:r>
            <a:r>
              <a:rPr lang="en-NZ" sz="3400" b="1" dirty="0" smtClean="0">
                <a:solidFill>
                  <a:schemeClr val="bg1"/>
                </a:solidFill>
              </a:rPr>
              <a:t> </a:t>
            </a:r>
            <a:endParaRPr lang="en-NZ" sz="3400" b="1" dirty="0">
              <a:solidFill>
                <a:schemeClr val="bg1"/>
              </a:solidFill>
            </a:endParaRPr>
          </a:p>
        </p:txBody>
      </p:sp>
    </p:spTree>
    <p:extLst>
      <p:ext uri="{BB962C8B-B14F-4D97-AF65-F5344CB8AC3E}">
        <p14:creationId xmlns:p14="http://schemas.microsoft.com/office/powerpoint/2010/main" val="113883501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must </a:t>
            </a:r>
            <a:r>
              <a:rPr lang="en-NZ" sz="3400" b="1" dirty="0" smtClean="0">
                <a:solidFill>
                  <a:schemeClr val="bg1"/>
                </a:solidFill>
              </a:rPr>
              <a:t>wait upon the </a:t>
            </a:r>
            <a:r>
              <a:rPr lang="en-NZ" sz="3400" b="1" dirty="0" smtClean="0">
                <a:solidFill>
                  <a:schemeClr val="bg1"/>
                </a:solidFill>
              </a:rPr>
              <a:t>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are called individually to ministry</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All of them were filled with the Holy Spirit and began to speak in other tongues as the Spirit enabled them.</a:t>
            </a:r>
            <a:endParaRPr lang="en-NZ" sz="3400" b="1" dirty="0">
              <a:solidFill>
                <a:schemeClr val="bg1"/>
              </a:solidFill>
            </a:endParaRPr>
          </a:p>
        </p:txBody>
      </p:sp>
    </p:spTree>
    <p:extLst>
      <p:ext uri="{BB962C8B-B14F-4D97-AF65-F5344CB8AC3E}">
        <p14:creationId xmlns:p14="http://schemas.microsoft.com/office/powerpoint/2010/main" val="136502344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must </a:t>
            </a:r>
            <a:r>
              <a:rPr lang="en-NZ" sz="3400" b="1" dirty="0" smtClean="0">
                <a:solidFill>
                  <a:schemeClr val="bg1"/>
                </a:solidFill>
              </a:rPr>
              <a:t>wait upon the </a:t>
            </a:r>
            <a:r>
              <a:rPr lang="en-NZ" sz="3400" b="1" dirty="0" smtClean="0">
                <a:solidFill>
                  <a:schemeClr val="bg1"/>
                </a:solidFill>
              </a:rPr>
              <a:t>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are called individually to ministry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enables us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All of them were filled with the Holy Spirit and began to speak in other tongues as the Spirit enabled them.</a:t>
            </a:r>
            <a:endParaRPr lang="en-NZ" sz="3400" b="1" dirty="0">
              <a:solidFill>
                <a:schemeClr val="bg1"/>
              </a:solidFill>
            </a:endParaRPr>
          </a:p>
        </p:txBody>
      </p:sp>
    </p:spTree>
    <p:extLst>
      <p:ext uri="{BB962C8B-B14F-4D97-AF65-F5344CB8AC3E}">
        <p14:creationId xmlns:p14="http://schemas.microsoft.com/office/powerpoint/2010/main" val="326056624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must </a:t>
            </a:r>
            <a:r>
              <a:rPr lang="en-NZ" sz="3400" b="1" dirty="0" smtClean="0">
                <a:solidFill>
                  <a:schemeClr val="bg1"/>
                </a:solidFill>
              </a:rPr>
              <a:t>wait upon the </a:t>
            </a:r>
            <a:r>
              <a:rPr lang="en-NZ" sz="3400" b="1" dirty="0" smtClean="0">
                <a:solidFill>
                  <a:schemeClr val="bg1"/>
                </a:solidFill>
              </a:rPr>
              <a:t>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are called individually to ministry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enables us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a:t>
            </a:r>
            <a:endParaRPr lang="en-NZ" sz="3400" b="1" dirty="0">
              <a:solidFill>
                <a:schemeClr val="bg1"/>
              </a:solidFill>
            </a:endParaRPr>
          </a:p>
        </p:txBody>
      </p:sp>
    </p:spTree>
    <p:extLst>
      <p:ext uri="{BB962C8B-B14F-4D97-AF65-F5344CB8AC3E}">
        <p14:creationId xmlns:p14="http://schemas.microsoft.com/office/powerpoint/2010/main" val="275768789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must </a:t>
            </a:r>
            <a:r>
              <a:rPr lang="en-NZ" sz="3400" b="1" dirty="0" smtClean="0">
                <a:solidFill>
                  <a:schemeClr val="bg1"/>
                </a:solidFill>
              </a:rPr>
              <a:t>wait upon the </a:t>
            </a:r>
            <a:r>
              <a:rPr lang="en-NZ" sz="3400" b="1" dirty="0" smtClean="0">
                <a:solidFill>
                  <a:schemeClr val="bg1"/>
                </a:solidFill>
              </a:rPr>
              <a:t>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are called individually to ministry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enables us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V21 </a:t>
            </a:r>
            <a:r>
              <a:rPr lang="en-NZ" sz="3400" b="1" i="1" dirty="0">
                <a:solidFill>
                  <a:srgbClr val="FFFF00"/>
                </a:solidFill>
              </a:rPr>
              <a:t>...everyone who calls on the name of the Lord will be saved.’</a:t>
            </a:r>
            <a:endParaRPr lang="en-NZ" sz="3400" b="1" dirty="0">
              <a:solidFill>
                <a:schemeClr val="bg1"/>
              </a:solidFill>
            </a:endParaRPr>
          </a:p>
        </p:txBody>
      </p:sp>
    </p:spTree>
    <p:extLst>
      <p:ext uri="{BB962C8B-B14F-4D97-AF65-F5344CB8AC3E}">
        <p14:creationId xmlns:p14="http://schemas.microsoft.com/office/powerpoint/2010/main" val="64747922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must </a:t>
            </a:r>
            <a:r>
              <a:rPr lang="en-NZ" sz="3400" b="1" dirty="0" smtClean="0">
                <a:solidFill>
                  <a:schemeClr val="bg1"/>
                </a:solidFill>
              </a:rPr>
              <a:t>wait upon the </a:t>
            </a:r>
            <a:r>
              <a:rPr lang="en-NZ" sz="3400" b="1" dirty="0" smtClean="0">
                <a:solidFill>
                  <a:schemeClr val="bg1"/>
                </a:solidFill>
              </a:rPr>
              <a:t>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are called individually to ministry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enables us</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All, so that people be saved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V21 </a:t>
            </a:r>
            <a:r>
              <a:rPr lang="en-NZ" sz="3400" b="1" i="1" dirty="0">
                <a:solidFill>
                  <a:srgbClr val="FFFF00"/>
                </a:solidFill>
              </a:rPr>
              <a:t>...everyone who calls on the name of the Lord will be saved.’</a:t>
            </a:r>
            <a:endParaRPr lang="en-NZ" sz="3400" b="1" dirty="0">
              <a:solidFill>
                <a:schemeClr val="bg1"/>
              </a:solidFill>
            </a:endParaRPr>
          </a:p>
        </p:txBody>
      </p:sp>
    </p:spTree>
    <p:extLst>
      <p:ext uri="{BB962C8B-B14F-4D97-AF65-F5344CB8AC3E}">
        <p14:creationId xmlns:p14="http://schemas.microsoft.com/office/powerpoint/2010/main" val="50589536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2:1 – 21 </a:t>
            </a:r>
            <a:endParaRPr lang="en-NZ" sz="3600" b="1" dirty="0">
              <a:solidFill>
                <a:schemeClr val="bg1"/>
              </a:solidFill>
            </a:endParaRPr>
          </a:p>
          <a:p>
            <a:pPr algn="l">
              <a:lnSpc>
                <a:spcPct val="100000"/>
              </a:lnSpc>
              <a:spcBef>
                <a:spcPts val="0"/>
              </a:spcBef>
            </a:pPr>
            <a:r>
              <a:rPr lang="en-NZ" sz="3400" b="1" dirty="0" smtClean="0">
                <a:solidFill>
                  <a:schemeClr val="bg1"/>
                </a:solidFill>
              </a:rPr>
              <a:t>5 </a:t>
            </a:r>
            <a:r>
              <a:rPr lang="en-NZ" sz="3400" b="1" dirty="0">
                <a:solidFill>
                  <a:schemeClr val="bg1"/>
                </a:solidFill>
              </a:rPr>
              <a:t>There were Jews living in Jerusalem, religious people who had come from every country in the world. 6 When they heard this noise, a large crowd gathered. They were all excited, because all of them heard the believers talking in their own languages.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7 </a:t>
            </a:r>
            <a:r>
              <a:rPr lang="en-NZ" sz="3400" b="1" dirty="0">
                <a:solidFill>
                  <a:schemeClr val="bg1"/>
                </a:solidFill>
              </a:rPr>
              <a:t>In amazement and wonder they exclaimed, “These people who are talking like this are Galileans! 8 How is it, then, that all of us hear them speaking in our own native languages? </a:t>
            </a:r>
            <a:endParaRPr lang="en-NZ" sz="3400" b="1" dirty="0" smtClean="0">
              <a:solidFill>
                <a:schemeClr val="bg1"/>
              </a:solidFill>
            </a:endParaRPr>
          </a:p>
        </p:txBody>
      </p:sp>
    </p:spTree>
    <p:extLst>
      <p:ext uri="{BB962C8B-B14F-4D97-AF65-F5344CB8AC3E}">
        <p14:creationId xmlns:p14="http://schemas.microsoft.com/office/powerpoint/2010/main" val="396227216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must </a:t>
            </a:r>
            <a:r>
              <a:rPr lang="en-NZ" sz="3400" b="1" dirty="0" smtClean="0">
                <a:solidFill>
                  <a:schemeClr val="bg1"/>
                </a:solidFill>
              </a:rPr>
              <a:t>wait upon the </a:t>
            </a:r>
            <a:r>
              <a:rPr lang="en-NZ" sz="3400" b="1" dirty="0" smtClean="0">
                <a:solidFill>
                  <a:schemeClr val="bg1"/>
                </a:solidFill>
              </a:rPr>
              <a:t>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are called individually to ministry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enables us</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All, so that people be saved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In order to do this well:</a:t>
            </a:r>
            <a:endParaRPr lang="en-NZ" sz="3400" b="1" dirty="0">
              <a:solidFill>
                <a:schemeClr val="bg1"/>
              </a:solidFill>
            </a:endParaRPr>
          </a:p>
        </p:txBody>
      </p:sp>
    </p:spTree>
    <p:extLst>
      <p:ext uri="{BB962C8B-B14F-4D97-AF65-F5344CB8AC3E}">
        <p14:creationId xmlns:p14="http://schemas.microsoft.com/office/powerpoint/2010/main" val="1194003004"/>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must </a:t>
            </a:r>
            <a:r>
              <a:rPr lang="en-NZ" sz="3400" b="1" dirty="0" smtClean="0">
                <a:solidFill>
                  <a:schemeClr val="bg1"/>
                </a:solidFill>
              </a:rPr>
              <a:t>wait upon the </a:t>
            </a:r>
            <a:r>
              <a:rPr lang="en-NZ" sz="3400" b="1" dirty="0" smtClean="0">
                <a:solidFill>
                  <a:schemeClr val="bg1"/>
                </a:solidFill>
              </a:rPr>
              <a:t>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are called individually to ministry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enables us</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All, so that people be saved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In order to do this well:</a:t>
            </a:r>
          </a:p>
          <a:p>
            <a:pPr algn="l">
              <a:lnSpc>
                <a:spcPct val="100000"/>
              </a:lnSpc>
              <a:spcBef>
                <a:spcPts val="0"/>
              </a:spcBef>
            </a:pPr>
            <a:r>
              <a:rPr lang="en-NZ" sz="3400" b="1" dirty="0">
                <a:solidFill>
                  <a:schemeClr val="bg1"/>
                </a:solidFill>
              </a:rPr>
              <a:t>	</a:t>
            </a:r>
            <a:r>
              <a:rPr lang="en-NZ" sz="3400" b="1" dirty="0" smtClean="0">
                <a:solidFill>
                  <a:schemeClr val="bg1"/>
                </a:solidFill>
              </a:rPr>
              <a:t>- We must know Christ</a:t>
            </a: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327056441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Acts 2:1 – 21 &amp; John 14:8 – 17 </a:t>
            </a:r>
            <a:endParaRPr lang="en-NZ" sz="3600" b="1" dirty="0">
              <a:solidFill>
                <a:schemeClr val="bg1"/>
              </a:solidFill>
            </a:endParaRPr>
          </a:p>
          <a:p>
            <a:pPr>
              <a:lnSpc>
                <a:spcPct val="100000"/>
              </a:lnSpc>
              <a:spcBef>
                <a:spcPts val="0"/>
              </a:spcBef>
            </a:pPr>
            <a:r>
              <a:rPr lang="en-NZ" sz="3400" b="1" dirty="0" smtClean="0">
                <a:solidFill>
                  <a:schemeClr val="bg1"/>
                </a:solidFill>
              </a:rPr>
              <a:t>Pentecost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must </a:t>
            </a:r>
            <a:r>
              <a:rPr lang="en-NZ" sz="3400" b="1" dirty="0" smtClean="0">
                <a:solidFill>
                  <a:schemeClr val="bg1"/>
                </a:solidFill>
              </a:rPr>
              <a:t>wait upon the </a:t>
            </a:r>
            <a:r>
              <a:rPr lang="en-NZ" sz="3400" b="1" dirty="0" smtClean="0">
                <a:solidFill>
                  <a:schemeClr val="bg1"/>
                </a:solidFill>
              </a:rPr>
              <a:t>Holy Spirit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are called individually to ministry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enables us</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All, so that people be saved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In order to do this well:</a:t>
            </a:r>
          </a:p>
          <a:p>
            <a:pPr algn="l">
              <a:lnSpc>
                <a:spcPct val="100000"/>
              </a:lnSpc>
              <a:spcBef>
                <a:spcPts val="0"/>
              </a:spcBef>
            </a:pPr>
            <a:r>
              <a:rPr lang="en-NZ" sz="3400" b="1" dirty="0">
                <a:solidFill>
                  <a:schemeClr val="bg1"/>
                </a:solidFill>
              </a:rPr>
              <a:t>	</a:t>
            </a:r>
            <a:r>
              <a:rPr lang="en-NZ" sz="3400" b="1" dirty="0" smtClean="0">
                <a:solidFill>
                  <a:schemeClr val="bg1"/>
                </a:solidFill>
              </a:rPr>
              <a:t>- We must know Christ</a:t>
            </a:r>
          </a:p>
          <a:p>
            <a:pPr algn="l">
              <a:lnSpc>
                <a:spcPct val="100000"/>
              </a:lnSpc>
              <a:spcBef>
                <a:spcPts val="0"/>
              </a:spcBef>
            </a:pPr>
            <a:r>
              <a:rPr lang="en-NZ" sz="3400" b="1" dirty="0">
                <a:solidFill>
                  <a:schemeClr val="bg1"/>
                </a:solidFill>
              </a:rPr>
              <a:t>	</a:t>
            </a:r>
            <a:r>
              <a:rPr lang="en-NZ" sz="3400" b="1" dirty="0" smtClean="0">
                <a:solidFill>
                  <a:schemeClr val="bg1"/>
                </a:solidFill>
              </a:rPr>
              <a:t>- We </a:t>
            </a:r>
            <a:r>
              <a:rPr lang="en-NZ" sz="3400" b="1" smtClean="0">
                <a:solidFill>
                  <a:schemeClr val="bg1"/>
                </a:solidFill>
              </a:rPr>
              <a:t>must believe in him</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21957435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2:1 – 21 </a:t>
            </a:r>
            <a:endParaRPr lang="en-NZ" sz="3600" b="1" dirty="0">
              <a:solidFill>
                <a:schemeClr val="bg1"/>
              </a:solidFill>
            </a:endParaRPr>
          </a:p>
          <a:p>
            <a:pPr algn="l">
              <a:lnSpc>
                <a:spcPct val="100000"/>
              </a:lnSpc>
              <a:spcBef>
                <a:spcPts val="0"/>
              </a:spcBef>
            </a:pPr>
            <a:r>
              <a:rPr lang="en-NZ" sz="3400" b="1" dirty="0" smtClean="0">
                <a:solidFill>
                  <a:schemeClr val="bg1"/>
                </a:solidFill>
              </a:rPr>
              <a:t>9 </a:t>
            </a:r>
            <a:r>
              <a:rPr lang="en-NZ" sz="3400" b="1" dirty="0">
                <a:solidFill>
                  <a:schemeClr val="bg1"/>
                </a:solidFill>
              </a:rPr>
              <a:t>We are from Parthia, Media, and Elam;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from </a:t>
            </a:r>
            <a:r>
              <a:rPr lang="en-NZ" sz="3400" b="1" dirty="0">
                <a:solidFill>
                  <a:schemeClr val="bg1"/>
                </a:solidFill>
              </a:rPr>
              <a:t>Mesopotamia, Judea, and Cappadocia; from Pontus and Asia, 10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from </a:t>
            </a:r>
            <a:r>
              <a:rPr lang="en-NZ" sz="3400" b="1" dirty="0">
                <a:solidFill>
                  <a:schemeClr val="bg1"/>
                </a:solidFill>
              </a:rPr>
              <a:t>Phrygia and Pamphylia,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from </a:t>
            </a:r>
            <a:r>
              <a:rPr lang="en-NZ" sz="3400" b="1" dirty="0">
                <a:solidFill>
                  <a:schemeClr val="bg1"/>
                </a:solidFill>
              </a:rPr>
              <a:t>Egypt and the regions of Libya near Cyrene. Some of us are from Rome, 11 both Jews and Gentiles converted to Judaism,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and </a:t>
            </a:r>
            <a:r>
              <a:rPr lang="en-NZ" sz="3400" b="1" dirty="0">
                <a:solidFill>
                  <a:schemeClr val="bg1"/>
                </a:solidFill>
              </a:rPr>
              <a:t>some of us are from Crete and Arabia—yet all of us hear them speaking in our own languages about the great things that God has done</a:t>
            </a:r>
            <a:r>
              <a:rPr lang="en-NZ" sz="3400" b="1" dirty="0" smtClean="0">
                <a:solidFill>
                  <a:schemeClr val="bg1"/>
                </a:solidFill>
              </a:rPr>
              <a:t>!”</a:t>
            </a:r>
          </a:p>
        </p:txBody>
      </p:sp>
    </p:spTree>
    <p:extLst>
      <p:ext uri="{BB962C8B-B14F-4D97-AF65-F5344CB8AC3E}">
        <p14:creationId xmlns:p14="http://schemas.microsoft.com/office/powerpoint/2010/main" val="40051027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2:1 – 21 </a:t>
            </a:r>
            <a:endParaRPr lang="en-NZ" sz="3600" b="1" dirty="0">
              <a:solidFill>
                <a:schemeClr val="bg1"/>
              </a:solidFill>
            </a:endParaRPr>
          </a:p>
          <a:p>
            <a:pPr algn="l">
              <a:lnSpc>
                <a:spcPct val="100000"/>
              </a:lnSpc>
              <a:spcBef>
                <a:spcPts val="0"/>
              </a:spcBef>
            </a:pPr>
            <a:r>
              <a:rPr lang="en-NZ" sz="3400" b="1" dirty="0" smtClean="0">
                <a:solidFill>
                  <a:schemeClr val="bg1"/>
                </a:solidFill>
              </a:rPr>
              <a:t>12 </a:t>
            </a:r>
            <a:r>
              <a:rPr lang="en-NZ" sz="3400" b="1" dirty="0">
                <a:solidFill>
                  <a:schemeClr val="bg1"/>
                </a:solidFill>
              </a:rPr>
              <a:t>Amazed and confused, they kept asking each other, “What does this mean?”</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13 But others made fun of the believers, saying, “These people are drunk!”</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14 </a:t>
            </a:r>
            <a:r>
              <a:rPr lang="en-NZ" sz="3400" b="1" dirty="0">
                <a:solidFill>
                  <a:schemeClr val="bg1"/>
                </a:solidFill>
              </a:rPr>
              <a:t>Then Peter stood up with the other eleven apostles and in a loud voice began to speak to the crowd</a:t>
            </a:r>
            <a:r>
              <a:rPr lang="en-NZ" sz="3400" b="1" dirty="0" smtClean="0">
                <a:solidFill>
                  <a:schemeClr val="bg1"/>
                </a:solidFill>
              </a:rPr>
              <a:t>:</a:t>
            </a:r>
          </a:p>
        </p:txBody>
      </p:sp>
    </p:spTree>
    <p:extLst>
      <p:ext uri="{BB962C8B-B14F-4D97-AF65-F5344CB8AC3E}">
        <p14:creationId xmlns:p14="http://schemas.microsoft.com/office/powerpoint/2010/main" val="327609289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2:1 – 21 </a:t>
            </a:r>
            <a:endParaRPr lang="en-NZ" sz="3600" b="1" dirty="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Fellow Jews and all of you who live in Jerusalem, listen to me and let me tell you what this means. 15 These people are not drunk, as you suppose; it is only nine o'clock in the morning. 16 Instead, this is what the prophet Joel spoke about:</a:t>
            </a:r>
          </a:p>
          <a:p>
            <a:pPr algn="l">
              <a:lnSpc>
                <a:spcPct val="100000"/>
              </a:lnSpc>
              <a:spcBef>
                <a:spcPts val="0"/>
              </a:spcBef>
            </a:pPr>
            <a:r>
              <a:rPr lang="en-NZ" sz="3400" b="1" dirty="0" smtClean="0">
                <a:solidFill>
                  <a:schemeClr val="bg1"/>
                </a:solidFill>
              </a:rPr>
              <a:t>	17 </a:t>
            </a:r>
            <a:r>
              <a:rPr lang="en-NZ" sz="3400" b="1" dirty="0">
                <a:solidFill>
                  <a:schemeClr val="bg1"/>
                </a:solidFill>
              </a:rPr>
              <a:t>‘This is what I will do in the last days, </a:t>
            </a:r>
            <a:r>
              <a:rPr lang="en-NZ" sz="3400" b="1" dirty="0" smtClean="0">
                <a:solidFill>
                  <a:schemeClr val="bg1"/>
                </a:solidFill>
              </a:rPr>
              <a:t>	God </a:t>
            </a:r>
            <a:r>
              <a:rPr lang="en-NZ" sz="3400" b="1" dirty="0">
                <a:solidFill>
                  <a:schemeClr val="bg1"/>
                </a:solidFill>
              </a:rPr>
              <a:t>says</a:t>
            </a:r>
            <a:r>
              <a:rPr lang="en-NZ" sz="3400" b="1" dirty="0" smtClean="0">
                <a:solidFill>
                  <a:schemeClr val="bg1"/>
                </a:solidFill>
              </a:rPr>
              <a:t>: I </a:t>
            </a:r>
            <a:r>
              <a:rPr lang="en-NZ" sz="3400" b="1" dirty="0">
                <a:solidFill>
                  <a:schemeClr val="bg1"/>
                </a:solidFill>
              </a:rPr>
              <a:t>will pour out my Spirit on </a:t>
            </a:r>
            <a:r>
              <a:rPr lang="en-NZ" sz="3400" b="1" dirty="0" smtClean="0">
                <a:solidFill>
                  <a:schemeClr val="bg1"/>
                </a:solidFill>
              </a:rPr>
              <a:t>	everyone.  Your </a:t>
            </a:r>
            <a:r>
              <a:rPr lang="en-NZ" sz="3400" b="1" dirty="0">
                <a:solidFill>
                  <a:schemeClr val="bg1"/>
                </a:solidFill>
              </a:rPr>
              <a:t>sons and daughters will </a:t>
            </a:r>
            <a:r>
              <a:rPr lang="en-NZ" sz="3400" b="1" dirty="0" smtClean="0">
                <a:solidFill>
                  <a:schemeClr val="bg1"/>
                </a:solidFill>
              </a:rPr>
              <a:t>	proclaim </a:t>
            </a:r>
            <a:r>
              <a:rPr lang="en-NZ" sz="3400" b="1" dirty="0">
                <a:solidFill>
                  <a:schemeClr val="bg1"/>
                </a:solidFill>
              </a:rPr>
              <a:t>my message</a:t>
            </a:r>
            <a:r>
              <a:rPr lang="en-NZ" sz="3400" b="1" dirty="0" smtClean="0">
                <a:solidFill>
                  <a:schemeClr val="bg1"/>
                </a:solidFill>
              </a:rPr>
              <a:t>;</a:t>
            </a:r>
          </a:p>
        </p:txBody>
      </p:sp>
    </p:spTree>
    <p:extLst>
      <p:ext uri="{BB962C8B-B14F-4D97-AF65-F5344CB8AC3E}">
        <p14:creationId xmlns:p14="http://schemas.microsoft.com/office/powerpoint/2010/main" val="110016967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2:1 – 21 </a:t>
            </a:r>
            <a:endParaRPr lang="en-NZ" sz="3600" b="1" dirty="0">
              <a:solidFill>
                <a:schemeClr val="bg1"/>
              </a:solidFill>
            </a:endParaRPr>
          </a:p>
          <a:p>
            <a:pPr algn="l">
              <a:lnSpc>
                <a:spcPct val="100000"/>
              </a:lnSpc>
              <a:spcBef>
                <a:spcPts val="0"/>
              </a:spcBef>
            </a:pPr>
            <a:r>
              <a:rPr lang="en-NZ" sz="3400" b="1" dirty="0" smtClean="0">
                <a:solidFill>
                  <a:schemeClr val="bg1"/>
                </a:solidFill>
              </a:rPr>
              <a:t>    	your </a:t>
            </a:r>
            <a:r>
              <a:rPr lang="en-NZ" sz="3400" b="1" dirty="0">
                <a:solidFill>
                  <a:schemeClr val="bg1"/>
                </a:solidFill>
              </a:rPr>
              <a:t>young men will see visions,</a:t>
            </a:r>
          </a:p>
          <a:p>
            <a:pPr algn="l">
              <a:lnSpc>
                <a:spcPct val="100000"/>
              </a:lnSpc>
              <a:spcBef>
                <a:spcPts val="0"/>
              </a:spcBef>
            </a:pPr>
            <a:r>
              <a:rPr lang="en-NZ" sz="3400" b="1" dirty="0">
                <a:solidFill>
                  <a:schemeClr val="bg1"/>
                </a:solidFill>
              </a:rPr>
              <a:t>    </a:t>
            </a:r>
            <a:r>
              <a:rPr lang="en-NZ" sz="3400" b="1" dirty="0" smtClean="0">
                <a:solidFill>
                  <a:schemeClr val="bg1"/>
                </a:solidFill>
              </a:rPr>
              <a:t>	and </a:t>
            </a:r>
            <a:r>
              <a:rPr lang="en-NZ" sz="3400" b="1" dirty="0">
                <a:solidFill>
                  <a:schemeClr val="bg1"/>
                </a:solidFill>
              </a:rPr>
              <a:t>your old men will have dreams.</a:t>
            </a:r>
          </a:p>
          <a:p>
            <a:pPr algn="l">
              <a:lnSpc>
                <a:spcPct val="100000"/>
              </a:lnSpc>
              <a:spcBef>
                <a:spcPts val="0"/>
              </a:spcBef>
            </a:pPr>
            <a:r>
              <a:rPr lang="en-NZ" sz="3400" b="1" dirty="0" smtClean="0">
                <a:solidFill>
                  <a:schemeClr val="bg1"/>
                </a:solidFill>
              </a:rPr>
              <a:t>	18 </a:t>
            </a:r>
            <a:r>
              <a:rPr lang="en-NZ" sz="3400" b="1" dirty="0">
                <a:solidFill>
                  <a:schemeClr val="bg1"/>
                </a:solidFill>
              </a:rPr>
              <a:t>Yes, even on my servants, both men and </a:t>
            </a:r>
            <a:r>
              <a:rPr lang="en-NZ" sz="3400" b="1" dirty="0" smtClean="0">
                <a:solidFill>
                  <a:schemeClr val="bg1"/>
                </a:solidFill>
              </a:rPr>
              <a:t>	women, I </a:t>
            </a:r>
            <a:r>
              <a:rPr lang="en-NZ" sz="3400" b="1" dirty="0">
                <a:solidFill>
                  <a:schemeClr val="bg1"/>
                </a:solidFill>
              </a:rPr>
              <a:t>will pour out my Spirit in those </a:t>
            </a:r>
            <a:r>
              <a:rPr lang="en-NZ" sz="3400" b="1" dirty="0" smtClean="0">
                <a:solidFill>
                  <a:schemeClr val="bg1"/>
                </a:solidFill>
              </a:rPr>
              <a:t>	days, and </a:t>
            </a:r>
            <a:r>
              <a:rPr lang="en-NZ" sz="3400" b="1" dirty="0">
                <a:solidFill>
                  <a:schemeClr val="bg1"/>
                </a:solidFill>
              </a:rPr>
              <a:t>they will proclaim my message.</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19 </a:t>
            </a:r>
            <a:r>
              <a:rPr lang="en-NZ" sz="3400" b="1" dirty="0">
                <a:solidFill>
                  <a:schemeClr val="bg1"/>
                </a:solidFill>
              </a:rPr>
              <a:t>I will perform miracles in the sky above</a:t>
            </a:r>
          </a:p>
          <a:p>
            <a:pPr algn="l">
              <a:lnSpc>
                <a:spcPct val="100000"/>
              </a:lnSpc>
              <a:spcBef>
                <a:spcPts val="0"/>
              </a:spcBef>
            </a:pPr>
            <a:r>
              <a:rPr lang="en-NZ" sz="3400" b="1" dirty="0" smtClean="0">
                <a:solidFill>
                  <a:schemeClr val="bg1"/>
                </a:solidFill>
              </a:rPr>
              <a:t>	and </a:t>
            </a:r>
            <a:r>
              <a:rPr lang="en-NZ" sz="3400" b="1" dirty="0">
                <a:solidFill>
                  <a:schemeClr val="bg1"/>
                </a:solidFill>
              </a:rPr>
              <a:t>wonders on the earth below</a:t>
            </a:r>
            <a:r>
              <a:rPr lang="en-NZ" sz="3400" b="1" dirty="0" smtClean="0">
                <a:solidFill>
                  <a:schemeClr val="bg1"/>
                </a:solidFill>
              </a:rPr>
              <a:t>.  There 	will </a:t>
            </a:r>
            <a:r>
              <a:rPr lang="en-NZ" sz="3400" b="1" dirty="0">
                <a:solidFill>
                  <a:schemeClr val="bg1"/>
                </a:solidFill>
              </a:rPr>
              <a:t>be blood, fire, and thick smoke</a:t>
            </a:r>
            <a:r>
              <a:rPr lang="en-NZ" sz="3400" b="1" dirty="0" smtClean="0">
                <a:solidFill>
                  <a:schemeClr val="bg1"/>
                </a:solidFill>
              </a:rPr>
              <a:t>; </a:t>
            </a:r>
          </a:p>
        </p:txBody>
      </p:sp>
    </p:spTree>
    <p:extLst>
      <p:ext uri="{BB962C8B-B14F-4D97-AF65-F5344CB8AC3E}">
        <p14:creationId xmlns:p14="http://schemas.microsoft.com/office/powerpoint/2010/main" val="197898362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2:1 – 21 </a:t>
            </a:r>
            <a:endParaRPr lang="en-NZ" sz="3600" b="1" dirty="0">
              <a:solidFill>
                <a:schemeClr val="bg1"/>
              </a:solidFill>
            </a:endParaRPr>
          </a:p>
          <a:p>
            <a:pPr algn="l">
              <a:lnSpc>
                <a:spcPct val="100000"/>
              </a:lnSpc>
              <a:spcBef>
                <a:spcPts val="0"/>
              </a:spcBef>
            </a:pPr>
            <a:r>
              <a:rPr lang="en-NZ" sz="3400" b="1" dirty="0" smtClean="0">
                <a:solidFill>
                  <a:schemeClr val="bg1"/>
                </a:solidFill>
              </a:rPr>
              <a:t>	20 the sun </a:t>
            </a:r>
            <a:r>
              <a:rPr lang="en-NZ" sz="3400" b="1" dirty="0">
                <a:solidFill>
                  <a:schemeClr val="bg1"/>
                </a:solidFill>
              </a:rPr>
              <a:t>will be darkened</a:t>
            </a:r>
            <a:r>
              <a:rPr lang="en-NZ" sz="3400" b="1" dirty="0" smtClean="0">
                <a:solidFill>
                  <a:schemeClr val="bg1"/>
                </a:solidFill>
              </a:rPr>
              <a:t>, and </a:t>
            </a:r>
            <a:r>
              <a:rPr lang="en-NZ" sz="3400" b="1" dirty="0">
                <a:solidFill>
                  <a:schemeClr val="bg1"/>
                </a:solidFill>
              </a:rPr>
              <a:t>the moon </a:t>
            </a:r>
            <a:r>
              <a:rPr lang="en-NZ" sz="3400" b="1" dirty="0" smtClean="0">
                <a:solidFill>
                  <a:schemeClr val="bg1"/>
                </a:solidFill>
              </a:rPr>
              <a:t>	will turn </a:t>
            </a:r>
            <a:r>
              <a:rPr lang="en-NZ" sz="3400" b="1" dirty="0">
                <a:solidFill>
                  <a:schemeClr val="bg1"/>
                </a:solidFill>
              </a:rPr>
              <a:t>red as blood</a:t>
            </a:r>
            <a:r>
              <a:rPr lang="en-NZ" sz="3400" b="1" dirty="0" smtClean="0">
                <a:solidFill>
                  <a:schemeClr val="bg1"/>
                </a:solidFill>
              </a:rPr>
              <a:t>, before </a:t>
            </a:r>
            <a:r>
              <a:rPr lang="en-NZ" sz="3400" b="1" dirty="0">
                <a:solidFill>
                  <a:schemeClr val="bg1"/>
                </a:solidFill>
              </a:rPr>
              <a:t>the great and </a:t>
            </a:r>
            <a:r>
              <a:rPr lang="en-NZ" sz="3400" b="1" dirty="0" smtClean="0">
                <a:solidFill>
                  <a:schemeClr val="bg1"/>
                </a:solidFill>
              </a:rPr>
              <a:t>	glorious </a:t>
            </a:r>
            <a:r>
              <a:rPr lang="en-NZ" sz="3400" b="1" dirty="0">
                <a:solidFill>
                  <a:schemeClr val="bg1"/>
                </a:solidFill>
              </a:rPr>
              <a:t>Day of the Lord comes.</a:t>
            </a:r>
          </a:p>
          <a:p>
            <a:pPr algn="l">
              <a:lnSpc>
                <a:spcPct val="100000"/>
              </a:lnSpc>
              <a:spcBef>
                <a:spcPts val="0"/>
              </a:spcBef>
            </a:pPr>
            <a:r>
              <a:rPr lang="en-NZ" sz="3400" b="1" dirty="0" smtClean="0">
                <a:solidFill>
                  <a:schemeClr val="bg1"/>
                </a:solidFill>
              </a:rPr>
              <a:t>	21 </a:t>
            </a:r>
            <a:r>
              <a:rPr lang="en-NZ" sz="3400" b="1" dirty="0">
                <a:solidFill>
                  <a:schemeClr val="bg1"/>
                </a:solidFill>
              </a:rPr>
              <a:t>And then, whoever calls out to the Lord </a:t>
            </a:r>
            <a:r>
              <a:rPr lang="en-NZ" sz="3400" b="1" dirty="0" smtClean="0">
                <a:solidFill>
                  <a:schemeClr val="bg1"/>
                </a:solidFill>
              </a:rPr>
              <a:t>	for </a:t>
            </a:r>
            <a:r>
              <a:rPr lang="en-NZ" sz="3400" b="1" dirty="0">
                <a:solidFill>
                  <a:schemeClr val="bg1"/>
                </a:solidFill>
              </a:rPr>
              <a:t>help will be saved.’</a:t>
            </a:r>
            <a:endParaRPr lang="en-NZ" sz="3400" b="1" dirty="0" smtClean="0">
              <a:solidFill>
                <a:schemeClr val="bg1"/>
              </a:solidFill>
            </a:endParaRPr>
          </a:p>
        </p:txBody>
      </p:sp>
    </p:spTree>
    <p:extLst>
      <p:ext uri="{BB962C8B-B14F-4D97-AF65-F5344CB8AC3E}">
        <p14:creationId xmlns:p14="http://schemas.microsoft.com/office/powerpoint/2010/main" val="36880529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John 14:8 – 17 </a:t>
            </a: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3386</TotalTime>
  <Words>1291</Words>
  <Application>Microsoft Office PowerPoint</Application>
  <PresentationFormat>On-screen Show (4:3)</PresentationFormat>
  <Paragraphs>222</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427</cp:revision>
  <dcterms:created xsi:type="dcterms:W3CDTF">2017-05-05T00:30:58Z</dcterms:created>
  <dcterms:modified xsi:type="dcterms:W3CDTF">2019-06-08T21:35:15Z</dcterms:modified>
</cp:coreProperties>
</file>