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88" r:id="rId2"/>
    <p:sldId id="456" r:id="rId3"/>
    <p:sldId id="537" r:id="rId4"/>
    <p:sldId id="538" r:id="rId5"/>
    <p:sldId id="510" r:id="rId6"/>
    <p:sldId id="489" r:id="rId7"/>
    <p:sldId id="539" r:id="rId8"/>
    <p:sldId id="540" r:id="rId9"/>
    <p:sldId id="541" r:id="rId10"/>
    <p:sldId id="542" r:id="rId11"/>
    <p:sldId id="543" r:id="rId12"/>
    <p:sldId id="544" r:id="rId13"/>
    <p:sldId id="545" r:id="rId14"/>
    <p:sldId id="546" r:id="rId15"/>
    <p:sldId id="547" r:id="rId16"/>
    <p:sldId id="548" r:id="rId17"/>
    <p:sldId id="549" r:id="rId18"/>
    <p:sldId id="550" r:id="rId19"/>
    <p:sldId id="551" r:id="rId20"/>
    <p:sldId id="552" r:id="rId21"/>
    <p:sldId id="553" r:id="rId22"/>
    <p:sldId id="554" r:id="rId23"/>
    <p:sldId id="555" r:id="rId24"/>
    <p:sldId id="556" r:id="rId25"/>
    <p:sldId id="557" r:id="rId26"/>
    <p:sldId id="558" r:id="rId27"/>
    <p:sldId id="559" r:id="rId28"/>
    <p:sldId id="560" r:id="rId29"/>
    <p:sldId id="561" r:id="rId30"/>
    <p:sldId id="562" r:id="rId31"/>
    <p:sldId id="563" r:id="rId32"/>
    <p:sldId id="564" r:id="rId33"/>
    <p:sldId id="565" r:id="rId34"/>
    <p:sldId id="566" r:id="rId35"/>
    <p:sldId id="567" r:id="rId36"/>
    <p:sldId id="568" r:id="rId37"/>
    <p:sldId id="569" r:id="rId38"/>
    <p:sldId id="570" r:id="rId39"/>
    <p:sldId id="571" r:id="rId40"/>
    <p:sldId id="572" r:id="rId41"/>
    <p:sldId id="573" r:id="rId42"/>
    <p:sldId id="574"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4B16"/>
    <a:srgbClr val="06340F"/>
    <a:srgbClr val="006600"/>
    <a:srgbClr val="0D7120"/>
    <a:srgbClr val="A80000"/>
    <a:srgbClr val="660066"/>
    <a:srgbClr val="008000"/>
    <a:srgbClr val="DAA010"/>
    <a:srgbClr val="FF99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8" d="100"/>
          <a:sy n="88" d="100"/>
        </p:scale>
        <p:origin x="1320" y="12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8/12/2019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8/12/2019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8/12/2019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8/12/2019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8/12/2019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8/12/2019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8/12/2019</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8/12/2019</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8/12/2019</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8/12/2019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8/12/2019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6000">
              <a:srgbClr val="094B16"/>
            </a:gs>
            <a:gs pos="100000">
              <a:schemeClr val="accent6"/>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8/12/2019</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dirty="0"/>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OT Reading: </a:t>
            </a:r>
          </a:p>
          <a:p>
            <a:pPr>
              <a:lnSpc>
                <a:spcPct val="100000"/>
              </a:lnSpc>
              <a:spcBef>
                <a:spcPts val="0"/>
              </a:spcBef>
            </a:pPr>
            <a:r>
              <a:rPr lang="en-NZ" sz="4000" b="1" dirty="0" smtClean="0">
                <a:solidFill>
                  <a:schemeClr val="bg1"/>
                </a:solidFill>
              </a:rPr>
              <a:t>Isaiah 11:1 – 10 </a:t>
            </a:r>
            <a:endParaRPr lang="en-NZ" sz="4000" b="1" dirty="0" smtClean="0">
              <a:solidFill>
                <a:schemeClr val="bg1"/>
              </a:solidFill>
            </a:endParaRPr>
          </a:p>
        </p:txBody>
      </p:sp>
    </p:spTree>
    <p:extLst>
      <p:ext uri="{BB962C8B-B14F-4D97-AF65-F5344CB8AC3E}">
        <p14:creationId xmlns:p14="http://schemas.microsoft.com/office/powerpoint/2010/main" val="63884093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318225517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Advent</a:t>
            </a:r>
            <a:endParaRPr lang="en-NZ" sz="3400" b="1" dirty="0" smtClean="0">
              <a:solidFill>
                <a:schemeClr val="bg1"/>
              </a:solidFill>
            </a:endParaRPr>
          </a:p>
        </p:txBody>
      </p:sp>
    </p:spTree>
    <p:extLst>
      <p:ext uri="{BB962C8B-B14F-4D97-AF65-F5344CB8AC3E}">
        <p14:creationId xmlns:p14="http://schemas.microsoft.com/office/powerpoint/2010/main" val="239683604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Advent</a:t>
            </a:r>
            <a:endParaRPr lang="en-NZ" sz="3400" b="1" dirty="0" smtClean="0">
              <a:solidFill>
                <a:schemeClr val="bg1"/>
              </a:solidFill>
            </a:endParaRPr>
          </a:p>
        </p:txBody>
      </p:sp>
    </p:spTree>
    <p:extLst>
      <p:ext uri="{BB962C8B-B14F-4D97-AF65-F5344CB8AC3E}">
        <p14:creationId xmlns:p14="http://schemas.microsoft.com/office/powerpoint/2010/main" val="411529786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Advent</a:t>
            </a:r>
          </a:p>
          <a:p>
            <a:pPr algn="l">
              <a:lnSpc>
                <a:spcPct val="100000"/>
              </a:lnSpc>
              <a:spcBef>
                <a:spcPts val="0"/>
              </a:spcBef>
            </a:pPr>
            <a:r>
              <a:rPr lang="en-NZ" sz="3400" b="1" dirty="0">
                <a:solidFill>
                  <a:schemeClr val="bg1"/>
                </a:solidFill>
              </a:rPr>
              <a:t>	</a:t>
            </a:r>
            <a:r>
              <a:rPr lang="en-NZ" sz="3400" b="1" dirty="0" smtClean="0">
                <a:solidFill>
                  <a:schemeClr val="bg1"/>
                </a:solidFill>
              </a:rPr>
              <a:t>time of expecting, waiting and preparing</a:t>
            </a:r>
            <a:endParaRPr lang="en-NZ" sz="3400" b="1" dirty="0" smtClean="0">
              <a:solidFill>
                <a:schemeClr val="bg1"/>
              </a:solidFill>
            </a:endParaRPr>
          </a:p>
        </p:txBody>
      </p:sp>
    </p:spTree>
    <p:extLst>
      <p:ext uri="{BB962C8B-B14F-4D97-AF65-F5344CB8AC3E}">
        <p14:creationId xmlns:p14="http://schemas.microsoft.com/office/powerpoint/2010/main" val="271669113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Advent</a:t>
            </a:r>
          </a:p>
          <a:p>
            <a:pPr algn="l">
              <a:lnSpc>
                <a:spcPct val="100000"/>
              </a:lnSpc>
              <a:spcBef>
                <a:spcPts val="0"/>
              </a:spcBef>
            </a:pPr>
            <a:r>
              <a:rPr lang="en-NZ" sz="3400" b="1" dirty="0">
                <a:solidFill>
                  <a:schemeClr val="bg1"/>
                </a:solidFill>
              </a:rPr>
              <a:t>	</a:t>
            </a:r>
            <a:r>
              <a:rPr lang="en-NZ" sz="3400" b="1" dirty="0" smtClean="0">
                <a:solidFill>
                  <a:schemeClr val="bg1"/>
                </a:solidFill>
              </a:rPr>
              <a:t>time of expecting, waiting and preparing</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V3…. Prepare the way for the Lord….</a:t>
            </a:r>
            <a:endParaRPr lang="en-NZ" sz="3400" b="1" i="1" dirty="0" smtClean="0">
              <a:solidFill>
                <a:srgbClr val="FFFF00"/>
              </a:solidFill>
            </a:endParaRPr>
          </a:p>
        </p:txBody>
      </p:sp>
    </p:spTree>
    <p:extLst>
      <p:ext uri="{BB962C8B-B14F-4D97-AF65-F5344CB8AC3E}">
        <p14:creationId xmlns:p14="http://schemas.microsoft.com/office/powerpoint/2010/main" val="396826939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V3…. Prepare the way for the Lord….</a:t>
            </a:r>
            <a:endParaRPr lang="en-NZ" sz="3400" b="1" i="1" dirty="0" smtClean="0">
              <a:solidFill>
                <a:srgbClr val="FFFF00"/>
              </a:solidFill>
            </a:endParaRPr>
          </a:p>
        </p:txBody>
      </p:sp>
    </p:spTree>
    <p:extLst>
      <p:ext uri="{BB962C8B-B14F-4D97-AF65-F5344CB8AC3E}">
        <p14:creationId xmlns:p14="http://schemas.microsoft.com/office/powerpoint/2010/main" val="412657395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 shoot will come up from the stump of Jesse</a:t>
            </a:r>
            <a:endParaRPr lang="en-NZ" sz="3400" b="1" i="1" dirty="0" smtClean="0">
              <a:solidFill>
                <a:srgbClr val="FFFF00"/>
              </a:solidFill>
            </a:endParaRPr>
          </a:p>
        </p:txBody>
      </p:sp>
    </p:spTree>
    <p:extLst>
      <p:ext uri="{BB962C8B-B14F-4D97-AF65-F5344CB8AC3E}">
        <p14:creationId xmlns:p14="http://schemas.microsoft.com/office/powerpoint/2010/main" val="295689585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Gave assurance that the Lord will come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 shoot will come up from the stump of Jesse</a:t>
            </a:r>
            <a:endParaRPr lang="en-NZ" sz="3400" b="1" i="1" dirty="0" smtClean="0">
              <a:solidFill>
                <a:srgbClr val="FFFF00"/>
              </a:solidFill>
            </a:endParaRPr>
          </a:p>
        </p:txBody>
      </p:sp>
    </p:spTree>
    <p:extLst>
      <p:ext uri="{BB962C8B-B14F-4D97-AF65-F5344CB8AC3E}">
        <p14:creationId xmlns:p14="http://schemas.microsoft.com/office/powerpoint/2010/main" val="294200303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Gave assurance that the Lord will come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Stump - Assyria</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 shoot will come up from the stump of Jesse</a:t>
            </a:r>
            <a:endParaRPr lang="en-NZ" sz="3400" b="1" i="1" dirty="0" smtClean="0">
              <a:solidFill>
                <a:srgbClr val="FFFF00"/>
              </a:solidFill>
            </a:endParaRPr>
          </a:p>
        </p:txBody>
      </p:sp>
    </p:spTree>
    <p:extLst>
      <p:ext uri="{BB962C8B-B14F-4D97-AF65-F5344CB8AC3E}">
        <p14:creationId xmlns:p14="http://schemas.microsoft.com/office/powerpoint/2010/main" val="349924252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Gave assurance that the Lord will come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Stump - Assyria</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cut down, never to rise again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 shoot will come up from the stump of Jesse</a:t>
            </a:r>
            <a:endParaRPr lang="en-NZ" sz="3400" b="1" i="1" dirty="0" smtClean="0">
              <a:solidFill>
                <a:srgbClr val="FFFF00"/>
              </a:solidFill>
            </a:endParaRPr>
          </a:p>
        </p:txBody>
      </p:sp>
    </p:spTree>
    <p:extLst>
      <p:ext uri="{BB962C8B-B14F-4D97-AF65-F5344CB8AC3E}">
        <p14:creationId xmlns:p14="http://schemas.microsoft.com/office/powerpoint/2010/main" val="74767385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t>
            </a:r>
            <a:endParaRPr lang="en-NZ" sz="3600" b="1" dirty="0">
              <a:solidFill>
                <a:schemeClr val="bg1"/>
              </a:solidFill>
            </a:endParaRPr>
          </a:p>
          <a:p>
            <a:pPr algn="l">
              <a:lnSpc>
                <a:spcPct val="100000"/>
              </a:lnSpc>
              <a:spcBef>
                <a:spcPts val="0"/>
              </a:spcBef>
            </a:pPr>
            <a:r>
              <a:rPr lang="en-NZ" sz="3400" b="1" dirty="0">
                <a:solidFill>
                  <a:schemeClr val="bg1"/>
                </a:solidFill>
              </a:rPr>
              <a:t>1 The royal line of David is like a tree that has been cut down; but just as new branches sprout from a stump, so a new king will arise from among David's descendants.</a:t>
            </a: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dirty="0">
                <a:solidFill>
                  <a:schemeClr val="bg1"/>
                </a:solidFill>
              </a:rPr>
              <a:t>2 The spirit of the Lord will give him </a:t>
            </a:r>
            <a:r>
              <a:rPr lang="en-NZ" sz="3400" b="1" dirty="0" smtClean="0">
                <a:solidFill>
                  <a:schemeClr val="bg1"/>
                </a:solidFill>
              </a:rPr>
              <a:t>wisdom and </a:t>
            </a:r>
            <a:r>
              <a:rPr lang="en-NZ" sz="3400" b="1" dirty="0">
                <a:solidFill>
                  <a:schemeClr val="bg1"/>
                </a:solidFill>
              </a:rPr>
              <a:t>the knowledge and skill to rule his people</a:t>
            </a:r>
            <a:r>
              <a:rPr lang="en-NZ" sz="3400" b="1" dirty="0" smtClean="0">
                <a:solidFill>
                  <a:schemeClr val="bg1"/>
                </a:solidFill>
              </a:rPr>
              <a:t>. He </a:t>
            </a:r>
            <a:r>
              <a:rPr lang="en-NZ" sz="3400" b="1" dirty="0">
                <a:solidFill>
                  <a:schemeClr val="bg1"/>
                </a:solidFill>
              </a:rPr>
              <a:t>will know the Lord's will and </a:t>
            </a:r>
            <a:r>
              <a:rPr lang="en-NZ" sz="3400" b="1" dirty="0" err="1">
                <a:solidFill>
                  <a:schemeClr val="bg1"/>
                </a:solidFill>
              </a:rPr>
              <a:t>honor</a:t>
            </a:r>
            <a:r>
              <a:rPr lang="en-NZ" sz="3400" b="1" dirty="0">
                <a:solidFill>
                  <a:schemeClr val="bg1"/>
                </a:solidFill>
              </a:rPr>
              <a:t> him</a:t>
            </a:r>
            <a:r>
              <a:rPr lang="en-NZ" sz="3400" b="1" dirty="0" smtClean="0">
                <a:solidFill>
                  <a:schemeClr val="bg1"/>
                </a:solidFill>
              </a:rPr>
              <a:t>, 3 and </a:t>
            </a:r>
            <a:r>
              <a:rPr lang="en-NZ" sz="3400" b="1" dirty="0">
                <a:solidFill>
                  <a:schemeClr val="bg1"/>
                </a:solidFill>
              </a:rPr>
              <a:t>find pleasure in obeying him</a:t>
            </a:r>
            <a:r>
              <a:rPr lang="en-NZ" sz="3400" b="1" dirty="0" smtClean="0">
                <a:solidFill>
                  <a:schemeClr val="bg1"/>
                </a:solidFill>
              </a:rPr>
              <a:t>. He </a:t>
            </a:r>
            <a:r>
              <a:rPr lang="en-NZ" sz="3400" b="1" dirty="0">
                <a:solidFill>
                  <a:schemeClr val="bg1"/>
                </a:solidFill>
              </a:rPr>
              <a:t>will not judge by appearance or </a:t>
            </a:r>
            <a:r>
              <a:rPr lang="en-NZ" sz="3400" b="1" dirty="0" smtClean="0">
                <a:solidFill>
                  <a:schemeClr val="bg1"/>
                </a:solidFill>
              </a:rPr>
              <a:t>hearsay; 4 he </a:t>
            </a:r>
            <a:r>
              <a:rPr lang="en-NZ" sz="3400" b="1" dirty="0">
                <a:solidFill>
                  <a:schemeClr val="bg1"/>
                </a:solidFill>
              </a:rPr>
              <a:t>will judge the poor </a:t>
            </a:r>
            <a:r>
              <a:rPr lang="en-NZ" sz="3400" b="1" dirty="0" smtClean="0">
                <a:solidFill>
                  <a:schemeClr val="bg1"/>
                </a:solidFill>
              </a:rPr>
              <a:t>fairly and </a:t>
            </a:r>
            <a:r>
              <a:rPr lang="en-NZ" sz="3400" b="1" dirty="0">
                <a:solidFill>
                  <a:schemeClr val="bg1"/>
                </a:solidFill>
              </a:rPr>
              <a:t>defend the rights of the helpless</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22322939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Gave assurance that the Lord will come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Stump - Assyria</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cut down, never to rise again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   - Israel, cut down</a:t>
            </a:r>
          </a:p>
          <a:p>
            <a:pPr algn="l">
              <a:lnSpc>
                <a:spcPct val="100000"/>
              </a:lnSpc>
              <a:spcBef>
                <a:spcPts val="0"/>
              </a:spcBef>
            </a:pPr>
            <a:r>
              <a:rPr lang="en-NZ" sz="3400" b="1" dirty="0" smtClean="0">
                <a:solidFill>
                  <a:schemeClr val="bg1"/>
                </a:solidFill>
              </a:rPr>
              <a:t>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 shoot will come up from the stump of Jesse</a:t>
            </a:r>
            <a:endParaRPr lang="en-NZ" sz="3400" b="1" i="1" dirty="0" smtClean="0">
              <a:solidFill>
                <a:srgbClr val="FFFF00"/>
              </a:solidFill>
            </a:endParaRPr>
          </a:p>
        </p:txBody>
      </p:sp>
    </p:spTree>
    <p:extLst>
      <p:ext uri="{BB962C8B-B14F-4D97-AF65-F5344CB8AC3E}">
        <p14:creationId xmlns:p14="http://schemas.microsoft.com/office/powerpoint/2010/main" val="39829895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Gave assurance that the Lord will come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Stump - Assyria</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cut down, never to rise again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   - Israel, cut down</a:t>
            </a:r>
          </a:p>
          <a:p>
            <a:pPr algn="l">
              <a:lnSpc>
                <a:spcPct val="100000"/>
              </a:lnSpc>
              <a:spcBef>
                <a:spcPts val="0"/>
              </a:spcBef>
            </a:pPr>
            <a:r>
              <a:rPr lang="en-NZ" sz="3400" b="1" dirty="0" smtClean="0">
                <a:solidFill>
                  <a:schemeClr val="bg1"/>
                </a:solidFill>
              </a:rPr>
              <a:t>	     will come to life again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 shoot will come up from the stump of Jesse</a:t>
            </a:r>
            <a:endParaRPr lang="en-NZ" sz="3400" b="1" i="1" dirty="0" smtClean="0">
              <a:solidFill>
                <a:srgbClr val="FFFF00"/>
              </a:solidFill>
            </a:endParaRPr>
          </a:p>
        </p:txBody>
      </p:sp>
    </p:spTree>
    <p:extLst>
      <p:ext uri="{BB962C8B-B14F-4D97-AF65-F5344CB8AC3E}">
        <p14:creationId xmlns:p14="http://schemas.microsoft.com/office/powerpoint/2010/main" val="318791418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Gave assurance that the Lord will come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Stump - Assyria</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cut down, never to rise again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   - Israel, cut down</a:t>
            </a:r>
          </a:p>
          <a:p>
            <a:pPr algn="l">
              <a:lnSpc>
                <a:spcPct val="100000"/>
              </a:lnSpc>
              <a:spcBef>
                <a:spcPts val="0"/>
              </a:spcBef>
            </a:pPr>
            <a:r>
              <a:rPr lang="en-NZ" sz="3400" b="1" dirty="0" smtClean="0">
                <a:solidFill>
                  <a:schemeClr val="bg1"/>
                </a:solidFill>
              </a:rPr>
              <a:t>	     will come to life again</a:t>
            </a:r>
            <a:endParaRPr lang="en-NZ" sz="3400" b="1" dirty="0">
              <a:solidFill>
                <a:schemeClr val="bg1"/>
              </a:solidFill>
            </a:endParaRPr>
          </a:p>
          <a:p>
            <a:pPr algn="l">
              <a:lnSpc>
                <a:spcPct val="100000"/>
              </a:lnSpc>
              <a:spcBef>
                <a:spcPts val="0"/>
              </a:spcBef>
            </a:pPr>
            <a:r>
              <a:rPr lang="en-NZ" sz="3400" b="1" dirty="0" smtClean="0">
                <a:solidFill>
                  <a:schemeClr val="bg1"/>
                </a:solidFill>
              </a:rPr>
              <a:t>	     prepare the way</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 shoot will come up from the stump of Jesse</a:t>
            </a:r>
            <a:endParaRPr lang="en-NZ" sz="3400" b="1" i="1" dirty="0" smtClean="0">
              <a:solidFill>
                <a:srgbClr val="FFFF00"/>
              </a:solidFill>
            </a:endParaRPr>
          </a:p>
        </p:txBody>
      </p:sp>
    </p:spTree>
    <p:extLst>
      <p:ext uri="{BB962C8B-B14F-4D97-AF65-F5344CB8AC3E}">
        <p14:creationId xmlns:p14="http://schemas.microsoft.com/office/powerpoint/2010/main" val="25435993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Background:</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 shoot will come up from the stump of Jesse</a:t>
            </a:r>
            <a:endParaRPr lang="en-NZ" sz="3400" b="1" i="1" dirty="0" smtClean="0">
              <a:solidFill>
                <a:srgbClr val="FFFF00"/>
              </a:solidFill>
            </a:endParaRPr>
          </a:p>
        </p:txBody>
      </p:sp>
    </p:spTree>
    <p:extLst>
      <p:ext uri="{BB962C8B-B14F-4D97-AF65-F5344CB8AC3E}">
        <p14:creationId xmlns:p14="http://schemas.microsoft.com/office/powerpoint/2010/main" val="42209778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Background: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Israel – taken into Exile</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 shoot will come up from the stump of Jesse</a:t>
            </a:r>
            <a:endParaRPr lang="en-NZ" sz="3400" b="1" i="1" dirty="0" smtClean="0">
              <a:solidFill>
                <a:srgbClr val="FFFF00"/>
              </a:solidFill>
            </a:endParaRPr>
          </a:p>
        </p:txBody>
      </p:sp>
    </p:spTree>
    <p:extLst>
      <p:ext uri="{BB962C8B-B14F-4D97-AF65-F5344CB8AC3E}">
        <p14:creationId xmlns:p14="http://schemas.microsoft.com/office/powerpoint/2010/main" val="266194023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Background: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Israel – taken into Exile</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 Judah – warned to return to God</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 shoot will come up from the stump of Jesse</a:t>
            </a:r>
            <a:endParaRPr lang="en-NZ" sz="3400" b="1" i="1" dirty="0" smtClean="0">
              <a:solidFill>
                <a:srgbClr val="FFFF00"/>
              </a:solidFill>
            </a:endParaRPr>
          </a:p>
        </p:txBody>
      </p:sp>
    </p:spTree>
    <p:extLst>
      <p:ext uri="{BB962C8B-B14F-4D97-AF65-F5344CB8AC3E}">
        <p14:creationId xmlns:p14="http://schemas.microsoft.com/office/powerpoint/2010/main" val="139290450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Background: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Israel – taken into Exile</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 Judah – warned to return to God</a:t>
            </a:r>
            <a:endParaRPr lang="en-NZ" sz="3400" b="1" dirty="0">
              <a:solidFill>
                <a:schemeClr val="bg1"/>
              </a:solidFill>
            </a:endParaRPr>
          </a:p>
          <a:p>
            <a:pPr algn="l">
              <a:lnSpc>
                <a:spcPct val="100000"/>
              </a:lnSpc>
              <a:spcBef>
                <a:spcPts val="0"/>
              </a:spcBef>
            </a:pPr>
            <a:r>
              <a:rPr lang="en-NZ" sz="3400" b="1" dirty="0" smtClean="0">
                <a:solidFill>
                  <a:schemeClr val="bg1"/>
                </a:solidFill>
              </a:rPr>
              <a:t>	                  Kings failed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 shoot will come up from the stump of Jesse</a:t>
            </a:r>
            <a:endParaRPr lang="en-NZ" sz="3400" b="1" i="1" dirty="0" smtClean="0">
              <a:solidFill>
                <a:srgbClr val="FFFF00"/>
              </a:solidFill>
            </a:endParaRPr>
          </a:p>
        </p:txBody>
      </p:sp>
    </p:spTree>
    <p:extLst>
      <p:ext uri="{BB962C8B-B14F-4D97-AF65-F5344CB8AC3E}">
        <p14:creationId xmlns:p14="http://schemas.microsoft.com/office/powerpoint/2010/main" val="262529586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Background: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Israel – taken into Exile</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 Judah – warned to return to God</a:t>
            </a:r>
            <a:endParaRPr lang="en-NZ" sz="3400" b="1" dirty="0">
              <a:solidFill>
                <a:schemeClr val="bg1"/>
              </a:solidFill>
            </a:endParaRPr>
          </a:p>
          <a:p>
            <a:pPr algn="l">
              <a:lnSpc>
                <a:spcPct val="100000"/>
              </a:lnSpc>
              <a:spcBef>
                <a:spcPts val="0"/>
              </a:spcBef>
            </a:pPr>
            <a:r>
              <a:rPr lang="en-NZ" sz="3400" b="1" dirty="0" smtClean="0">
                <a:solidFill>
                  <a:schemeClr val="bg1"/>
                </a:solidFill>
              </a:rPr>
              <a:t>	                  Kings failed</a:t>
            </a:r>
            <a:endParaRPr lang="en-NZ" sz="3400" b="1" dirty="0">
              <a:solidFill>
                <a:schemeClr val="bg1"/>
              </a:solidFill>
            </a:endParaRPr>
          </a:p>
          <a:p>
            <a:pPr algn="l">
              <a:lnSpc>
                <a:spcPct val="100000"/>
              </a:lnSpc>
              <a:spcBef>
                <a:spcPts val="0"/>
              </a:spcBef>
            </a:pPr>
            <a:r>
              <a:rPr lang="en-NZ" sz="3400" b="1" dirty="0" smtClean="0">
                <a:solidFill>
                  <a:schemeClr val="bg1"/>
                </a:solidFill>
              </a:rPr>
              <a:t>		         Disobeyed God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 shoot will come up from the stump of Jesse</a:t>
            </a:r>
            <a:endParaRPr lang="en-NZ" sz="3400" b="1" i="1" dirty="0" smtClean="0">
              <a:solidFill>
                <a:srgbClr val="FFFF00"/>
              </a:solidFill>
            </a:endParaRPr>
          </a:p>
        </p:txBody>
      </p:sp>
    </p:spTree>
    <p:extLst>
      <p:ext uri="{BB962C8B-B14F-4D97-AF65-F5344CB8AC3E}">
        <p14:creationId xmlns:p14="http://schemas.microsoft.com/office/powerpoint/2010/main" val="3385549445"/>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Background: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Israel – taken into Exile</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 Judah – warned to return to God</a:t>
            </a:r>
            <a:endParaRPr lang="en-NZ" sz="3400" b="1" dirty="0">
              <a:solidFill>
                <a:schemeClr val="bg1"/>
              </a:solidFill>
            </a:endParaRPr>
          </a:p>
          <a:p>
            <a:pPr algn="l">
              <a:lnSpc>
                <a:spcPct val="100000"/>
              </a:lnSpc>
              <a:spcBef>
                <a:spcPts val="0"/>
              </a:spcBef>
            </a:pPr>
            <a:r>
              <a:rPr lang="en-NZ" sz="3400" b="1" dirty="0" smtClean="0">
                <a:solidFill>
                  <a:schemeClr val="bg1"/>
                </a:solidFill>
              </a:rPr>
              <a:t>	                  Kings failed</a:t>
            </a:r>
            <a:endParaRPr lang="en-NZ" sz="3400" b="1" dirty="0">
              <a:solidFill>
                <a:schemeClr val="bg1"/>
              </a:solidFill>
            </a:endParaRPr>
          </a:p>
          <a:p>
            <a:pPr algn="l">
              <a:lnSpc>
                <a:spcPct val="100000"/>
              </a:lnSpc>
              <a:spcBef>
                <a:spcPts val="0"/>
              </a:spcBef>
            </a:pPr>
            <a:r>
              <a:rPr lang="en-NZ" sz="3400" b="1" dirty="0" smtClean="0">
                <a:solidFill>
                  <a:schemeClr val="bg1"/>
                </a:solidFill>
              </a:rPr>
              <a:t>		         Disobeyed God</a:t>
            </a:r>
          </a:p>
          <a:p>
            <a:pPr algn="l">
              <a:lnSpc>
                <a:spcPct val="100000"/>
              </a:lnSpc>
              <a:spcBef>
                <a:spcPts val="0"/>
              </a:spcBef>
            </a:pPr>
            <a:r>
              <a:rPr lang="en-NZ" sz="3400" b="1" dirty="0">
                <a:solidFill>
                  <a:schemeClr val="bg1"/>
                </a:solidFill>
              </a:rPr>
              <a:t>	</a:t>
            </a:r>
            <a:r>
              <a:rPr lang="en-NZ" sz="3400" b="1" dirty="0" smtClean="0">
                <a:solidFill>
                  <a:schemeClr val="bg1"/>
                </a:solidFill>
              </a:rPr>
              <a:t>	         Corrupt and Evil</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 shoot will come up from the stump of Jesse</a:t>
            </a:r>
            <a:endParaRPr lang="en-NZ" sz="3400" b="1" i="1" dirty="0" smtClean="0">
              <a:solidFill>
                <a:srgbClr val="FFFF00"/>
              </a:solidFill>
            </a:endParaRPr>
          </a:p>
        </p:txBody>
      </p:sp>
    </p:spTree>
    <p:extLst>
      <p:ext uri="{BB962C8B-B14F-4D97-AF65-F5344CB8AC3E}">
        <p14:creationId xmlns:p14="http://schemas.microsoft.com/office/powerpoint/2010/main" val="154056839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Background: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Israel – taken into Exile</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 Judah – warned to return to God</a:t>
            </a:r>
            <a:endParaRPr lang="en-NZ" sz="3400" b="1" dirty="0">
              <a:solidFill>
                <a:schemeClr val="bg1"/>
              </a:solidFill>
            </a:endParaRPr>
          </a:p>
          <a:p>
            <a:pPr algn="l">
              <a:lnSpc>
                <a:spcPct val="100000"/>
              </a:lnSpc>
              <a:spcBef>
                <a:spcPts val="0"/>
              </a:spcBef>
            </a:pPr>
            <a:r>
              <a:rPr lang="en-NZ" sz="3400" b="1" dirty="0" smtClean="0">
                <a:solidFill>
                  <a:schemeClr val="bg1"/>
                </a:solidFill>
              </a:rPr>
              <a:t>	                  Kings failed</a:t>
            </a:r>
            <a:endParaRPr lang="en-NZ" sz="3400" b="1" dirty="0">
              <a:solidFill>
                <a:schemeClr val="bg1"/>
              </a:solidFill>
            </a:endParaRPr>
          </a:p>
          <a:p>
            <a:pPr algn="l">
              <a:lnSpc>
                <a:spcPct val="100000"/>
              </a:lnSpc>
              <a:spcBef>
                <a:spcPts val="0"/>
              </a:spcBef>
            </a:pPr>
            <a:r>
              <a:rPr lang="en-NZ" sz="3400" b="1" dirty="0" smtClean="0">
                <a:solidFill>
                  <a:schemeClr val="bg1"/>
                </a:solidFill>
              </a:rPr>
              <a:t>		         Disobeyed God</a:t>
            </a:r>
          </a:p>
          <a:p>
            <a:pPr algn="l">
              <a:lnSpc>
                <a:spcPct val="100000"/>
              </a:lnSpc>
              <a:spcBef>
                <a:spcPts val="0"/>
              </a:spcBef>
            </a:pPr>
            <a:r>
              <a:rPr lang="en-NZ" sz="3400" b="1" dirty="0">
                <a:solidFill>
                  <a:schemeClr val="bg1"/>
                </a:solidFill>
              </a:rPr>
              <a:t>	</a:t>
            </a:r>
            <a:r>
              <a:rPr lang="en-NZ" sz="3400" b="1" dirty="0" smtClean="0">
                <a:solidFill>
                  <a:schemeClr val="bg1"/>
                </a:solidFill>
              </a:rPr>
              <a:t>	         Corrupt and Evil</a:t>
            </a:r>
            <a:endParaRPr lang="en-NZ" sz="3400" b="1" dirty="0">
              <a:solidFill>
                <a:schemeClr val="bg1"/>
              </a:solidFill>
            </a:endParaRPr>
          </a:p>
          <a:p>
            <a:pPr algn="l">
              <a:lnSpc>
                <a:spcPct val="100000"/>
              </a:lnSpc>
              <a:spcBef>
                <a:spcPts val="0"/>
              </a:spcBef>
            </a:pPr>
            <a:r>
              <a:rPr lang="en-NZ" sz="3400" b="1" dirty="0" smtClean="0">
                <a:solidFill>
                  <a:schemeClr val="bg1"/>
                </a:solidFill>
              </a:rPr>
              <a:t>	- God promised a future King - righteous</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 A shoot will come up from the stump of Jesse</a:t>
            </a:r>
            <a:endParaRPr lang="en-NZ" sz="3400" b="1" i="1" dirty="0" smtClean="0">
              <a:solidFill>
                <a:srgbClr val="FFFF00"/>
              </a:solidFill>
            </a:endParaRPr>
          </a:p>
        </p:txBody>
      </p:sp>
    </p:spTree>
    <p:extLst>
      <p:ext uri="{BB962C8B-B14F-4D97-AF65-F5344CB8AC3E}">
        <p14:creationId xmlns:p14="http://schemas.microsoft.com/office/powerpoint/2010/main" val="135891978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t>
            </a:r>
            <a:endParaRPr lang="en-NZ" sz="3600" b="1" dirty="0">
              <a:solidFill>
                <a:schemeClr val="bg1"/>
              </a:solidFill>
            </a:endParaRPr>
          </a:p>
          <a:p>
            <a:pPr algn="l">
              <a:lnSpc>
                <a:spcPct val="100000"/>
              </a:lnSpc>
              <a:spcBef>
                <a:spcPts val="0"/>
              </a:spcBef>
            </a:pPr>
            <a:r>
              <a:rPr lang="en-NZ" sz="3400" b="1" dirty="0" smtClean="0">
                <a:solidFill>
                  <a:schemeClr val="bg1"/>
                </a:solidFill>
              </a:rPr>
              <a:t>At </a:t>
            </a:r>
            <a:r>
              <a:rPr lang="en-NZ" sz="3400" b="1" dirty="0">
                <a:solidFill>
                  <a:schemeClr val="bg1"/>
                </a:solidFill>
              </a:rPr>
              <a:t>his command the people will be punished</a:t>
            </a:r>
            <a:r>
              <a:rPr lang="en-NZ" sz="3400" b="1" dirty="0" smtClean="0">
                <a:solidFill>
                  <a:schemeClr val="bg1"/>
                </a:solidFill>
              </a:rPr>
              <a:t>, and </a:t>
            </a:r>
            <a:r>
              <a:rPr lang="en-NZ" sz="3400" b="1" dirty="0">
                <a:solidFill>
                  <a:schemeClr val="bg1"/>
                </a:solidFill>
              </a:rPr>
              <a:t>evil persons will die</a:t>
            </a:r>
            <a:r>
              <a:rPr lang="en-NZ" sz="3400" b="1" dirty="0" smtClean="0">
                <a:solidFill>
                  <a:schemeClr val="bg1"/>
                </a:solidFill>
              </a:rPr>
              <a:t>.  5 </a:t>
            </a:r>
            <a:r>
              <a:rPr lang="en-NZ" sz="3400" b="1" dirty="0">
                <a:solidFill>
                  <a:schemeClr val="bg1"/>
                </a:solidFill>
              </a:rPr>
              <a:t>He will rule </a:t>
            </a:r>
            <a:r>
              <a:rPr lang="en-NZ" sz="3400" b="1" dirty="0" smtClean="0">
                <a:solidFill>
                  <a:schemeClr val="bg1"/>
                </a:solidFill>
              </a:rPr>
              <a:t>his people </a:t>
            </a:r>
            <a:r>
              <a:rPr lang="en-NZ" sz="3400" b="1" dirty="0">
                <a:solidFill>
                  <a:schemeClr val="bg1"/>
                </a:solidFill>
              </a:rPr>
              <a:t>with justice and integrity.</a:t>
            </a: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dirty="0">
                <a:solidFill>
                  <a:schemeClr val="bg1"/>
                </a:solidFill>
              </a:rPr>
              <a:t>6 Wolves and sheep will live together in </a:t>
            </a:r>
            <a:r>
              <a:rPr lang="en-NZ" sz="3400" b="1" dirty="0" smtClean="0">
                <a:solidFill>
                  <a:schemeClr val="bg1"/>
                </a:solidFill>
              </a:rPr>
              <a:t>peace, and </a:t>
            </a:r>
            <a:r>
              <a:rPr lang="en-NZ" sz="3400" b="1" dirty="0">
                <a:solidFill>
                  <a:schemeClr val="bg1"/>
                </a:solidFill>
              </a:rPr>
              <a:t>leopards will lie down with young goats</a:t>
            </a:r>
            <a:r>
              <a:rPr lang="en-NZ" sz="3400" b="1" dirty="0" smtClean="0">
                <a:solidFill>
                  <a:schemeClr val="bg1"/>
                </a:solidFill>
              </a:rPr>
              <a:t>.  Calves </a:t>
            </a:r>
            <a:r>
              <a:rPr lang="en-NZ" sz="3400" b="1" dirty="0">
                <a:solidFill>
                  <a:schemeClr val="bg1"/>
                </a:solidFill>
              </a:rPr>
              <a:t>and lion cubs will feed[a] together</a:t>
            </a:r>
            <a:r>
              <a:rPr lang="en-NZ" sz="3400" b="1" dirty="0" smtClean="0">
                <a:solidFill>
                  <a:schemeClr val="bg1"/>
                </a:solidFill>
              </a:rPr>
              <a:t>, and </a:t>
            </a:r>
            <a:r>
              <a:rPr lang="en-NZ" sz="3400" b="1" dirty="0">
                <a:solidFill>
                  <a:schemeClr val="bg1"/>
                </a:solidFill>
              </a:rPr>
              <a:t>little children will take care of them</a:t>
            </a:r>
            <a:r>
              <a:rPr lang="en-NZ" sz="3400" b="1" dirty="0" smtClean="0">
                <a:solidFill>
                  <a:schemeClr val="bg1"/>
                </a:solidFill>
              </a:rPr>
              <a:t>.  7 </a:t>
            </a:r>
            <a:r>
              <a:rPr lang="en-NZ" sz="3400" b="1" dirty="0">
                <a:solidFill>
                  <a:schemeClr val="bg1"/>
                </a:solidFill>
              </a:rPr>
              <a:t>Cows and bears will eat together</a:t>
            </a:r>
            <a:r>
              <a:rPr lang="en-NZ" sz="3400" b="1" dirty="0" smtClean="0">
                <a:solidFill>
                  <a:schemeClr val="bg1"/>
                </a:solidFill>
              </a:rPr>
              <a:t>, and </a:t>
            </a:r>
            <a:r>
              <a:rPr lang="en-NZ" sz="3400" b="1" dirty="0">
                <a:solidFill>
                  <a:schemeClr val="bg1"/>
                </a:solidFill>
              </a:rPr>
              <a:t>their calves and cubs will lie down in peace</a:t>
            </a:r>
            <a:r>
              <a:rPr lang="en-NZ" sz="3400" b="1" dirty="0" smtClean="0">
                <a:solidFill>
                  <a:schemeClr val="bg1"/>
                </a:solidFill>
              </a:rPr>
              <a:t>.  Lions </a:t>
            </a:r>
            <a:r>
              <a:rPr lang="en-NZ" sz="3400" b="1" dirty="0">
                <a:solidFill>
                  <a:schemeClr val="bg1"/>
                </a:solidFill>
              </a:rPr>
              <a:t>will eat straw as cattle do</a:t>
            </a:r>
            <a:r>
              <a:rPr lang="en-NZ" sz="3400" b="1" dirty="0" smtClean="0">
                <a:solidFill>
                  <a:schemeClr val="bg1"/>
                </a:solidFill>
              </a:rPr>
              <a:t>.  8 </a:t>
            </a:r>
            <a:r>
              <a:rPr lang="en-NZ" sz="3400" b="1" dirty="0">
                <a:solidFill>
                  <a:schemeClr val="bg1"/>
                </a:solidFill>
              </a:rPr>
              <a:t>Even a baby will not be </a:t>
            </a:r>
            <a:r>
              <a:rPr lang="en-NZ" sz="3400" b="1" dirty="0" smtClean="0">
                <a:solidFill>
                  <a:schemeClr val="bg1"/>
                </a:solidFill>
              </a:rPr>
              <a:t>harmed if </a:t>
            </a:r>
            <a:r>
              <a:rPr lang="en-NZ" sz="3400" b="1" dirty="0">
                <a:solidFill>
                  <a:schemeClr val="bg1"/>
                </a:solidFill>
              </a:rPr>
              <a:t>it plays near a poisonous snake</a:t>
            </a:r>
            <a:r>
              <a:rPr lang="en-NZ" sz="3400" b="1" dirty="0" smtClean="0">
                <a:solidFill>
                  <a:schemeClr val="bg1"/>
                </a:solidFill>
              </a:rPr>
              <a:t>.</a:t>
            </a:r>
            <a:endParaRPr lang="en-NZ" sz="3400" b="1" dirty="0" smtClean="0">
              <a:solidFill>
                <a:schemeClr val="bg1"/>
              </a:solidFill>
            </a:endParaRPr>
          </a:p>
        </p:txBody>
      </p:sp>
    </p:spTree>
    <p:extLst>
      <p:ext uri="{BB962C8B-B14F-4D97-AF65-F5344CB8AC3E}">
        <p14:creationId xmlns:p14="http://schemas.microsoft.com/office/powerpoint/2010/main" val="2063643940"/>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Background: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God promised a future King - righteous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The Spirit of the LORD will rest on him— the Spirit of wisdom and of understanding, the Spirit of counsel and of might, the Spirit of the knowledge and fear of the </a:t>
            </a:r>
            <a:r>
              <a:rPr lang="en-NZ" sz="3400" b="1" i="1" dirty="0" smtClean="0">
                <a:solidFill>
                  <a:srgbClr val="FFFF00"/>
                </a:solidFill>
              </a:rPr>
              <a:t>LORD</a:t>
            </a:r>
            <a:endParaRPr lang="en-NZ" sz="3400" b="1" i="1" dirty="0" smtClean="0">
              <a:solidFill>
                <a:srgbClr val="FFFF00"/>
              </a:solidFill>
            </a:endParaRPr>
          </a:p>
        </p:txBody>
      </p:sp>
    </p:spTree>
    <p:extLst>
      <p:ext uri="{BB962C8B-B14F-4D97-AF65-F5344CB8AC3E}">
        <p14:creationId xmlns:p14="http://schemas.microsoft.com/office/powerpoint/2010/main" val="45907257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Background: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God promised a future King - righteous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The Spirit of the LORD will rest on him— the Spirit of </a:t>
            </a:r>
            <a:r>
              <a:rPr lang="en-NZ" sz="3400" b="1" i="1" u="sng" dirty="0">
                <a:solidFill>
                  <a:srgbClr val="FFFF00"/>
                </a:solidFill>
              </a:rPr>
              <a:t>wisdom and of understanding</a:t>
            </a:r>
            <a:r>
              <a:rPr lang="en-NZ" sz="3400" b="1" i="1" dirty="0">
                <a:solidFill>
                  <a:srgbClr val="FFFF00"/>
                </a:solidFill>
              </a:rPr>
              <a:t>, the Spirit of </a:t>
            </a:r>
            <a:r>
              <a:rPr lang="en-NZ" sz="3400" b="1" i="1" u="sng" dirty="0">
                <a:solidFill>
                  <a:srgbClr val="FFFF00"/>
                </a:solidFill>
              </a:rPr>
              <a:t>counsel and of might</a:t>
            </a:r>
            <a:r>
              <a:rPr lang="en-NZ" sz="3400" b="1" i="1" dirty="0">
                <a:solidFill>
                  <a:srgbClr val="FFFF00"/>
                </a:solidFill>
              </a:rPr>
              <a:t>, the Spirit of the </a:t>
            </a:r>
            <a:r>
              <a:rPr lang="en-NZ" sz="3400" b="1" i="1" u="sng" dirty="0">
                <a:solidFill>
                  <a:srgbClr val="FFFF00"/>
                </a:solidFill>
              </a:rPr>
              <a:t>knowledge and fear of the </a:t>
            </a:r>
            <a:r>
              <a:rPr lang="en-NZ" sz="3400" b="1" i="1" u="sng" dirty="0" smtClean="0">
                <a:solidFill>
                  <a:srgbClr val="FFFF00"/>
                </a:solidFill>
              </a:rPr>
              <a:t>LORD</a:t>
            </a:r>
            <a:endParaRPr lang="en-NZ" sz="3400" b="1" i="1" u="sng" dirty="0" smtClean="0">
              <a:solidFill>
                <a:srgbClr val="FFFF00"/>
              </a:solidFill>
            </a:endParaRPr>
          </a:p>
        </p:txBody>
      </p:sp>
    </p:spTree>
    <p:extLst>
      <p:ext uri="{BB962C8B-B14F-4D97-AF65-F5344CB8AC3E}">
        <p14:creationId xmlns:p14="http://schemas.microsoft.com/office/powerpoint/2010/main" val="952969604"/>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Background: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God promised a future King - righteous</a:t>
            </a:r>
          </a:p>
          <a:p>
            <a:pPr algn="l">
              <a:lnSpc>
                <a:spcPct val="100000"/>
              </a:lnSpc>
              <a:spcBef>
                <a:spcPts val="0"/>
              </a:spcBef>
            </a:pPr>
            <a:r>
              <a:rPr lang="en-NZ" sz="3400" b="1" dirty="0" smtClean="0">
                <a:solidFill>
                  <a:schemeClr val="bg1"/>
                </a:solidFill>
              </a:rPr>
              <a:t>	   with the right characters</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The Spirit of the LORD will rest on him— the Spirit of </a:t>
            </a:r>
            <a:r>
              <a:rPr lang="en-NZ" sz="3400" b="1" i="1" u="sng" dirty="0">
                <a:solidFill>
                  <a:srgbClr val="FFFF00"/>
                </a:solidFill>
              </a:rPr>
              <a:t>wisdom and of understanding</a:t>
            </a:r>
            <a:r>
              <a:rPr lang="en-NZ" sz="3400" b="1" i="1" dirty="0">
                <a:solidFill>
                  <a:srgbClr val="FFFF00"/>
                </a:solidFill>
              </a:rPr>
              <a:t>, the Spirit of </a:t>
            </a:r>
            <a:r>
              <a:rPr lang="en-NZ" sz="3400" b="1" i="1" u="sng" dirty="0">
                <a:solidFill>
                  <a:srgbClr val="FFFF00"/>
                </a:solidFill>
              </a:rPr>
              <a:t>counsel and of might</a:t>
            </a:r>
            <a:r>
              <a:rPr lang="en-NZ" sz="3400" b="1" i="1" dirty="0">
                <a:solidFill>
                  <a:srgbClr val="FFFF00"/>
                </a:solidFill>
              </a:rPr>
              <a:t>, the Spirit of the </a:t>
            </a:r>
            <a:r>
              <a:rPr lang="en-NZ" sz="3400" b="1" i="1" u="sng" dirty="0">
                <a:solidFill>
                  <a:srgbClr val="FFFF00"/>
                </a:solidFill>
              </a:rPr>
              <a:t>knowledge and fear of the </a:t>
            </a:r>
            <a:r>
              <a:rPr lang="en-NZ" sz="3400" b="1" i="1" u="sng" dirty="0" smtClean="0">
                <a:solidFill>
                  <a:srgbClr val="FFFF00"/>
                </a:solidFill>
              </a:rPr>
              <a:t>LORD</a:t>
            </a:r>
            <a:endParaRPr lang="en-NZ" sz="3400" b="1" i="1" u="sng" dirty="0" smtClean="0">
              <a:solidFill>
                <a:srgbClr val="FFFF00"/>
              </a:solidFill>
            </a:endParaRPr>
          </a:p>
        </p:txBody>
      </p:sp>
    </p:spTree>
    <p:extLst>
      <p:ext uri="{BB962C8B-B14F-4D97-AF65-F5344CB8AC3E}">
        <p14:creationId xmlns:p14="http://schemas.microsoft.com/office/powerpoint/2010/main" val="893055756"/>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Background: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God promised a future King - righteous</a:t>
            </a:r>
          </a:p>
          <a:p>
            <a:pPr algn="l">
              <a:lnSpc>
                <a:spcPct val="100000"/>
              </a:lnSpc>
              <a:spcBef>
                <a:spcPts val="0"/>
              </a:spcBef>
            </a:pPr>
            <a:r>
              <a:rPr lang="en-NZ" sz="3400" b="1" dirty="0" smtClean="0">
                <a:solidFill>
                  <a:schemeClr val="bg1"/>
                </a:solidFill>
              </a:rPr>
              <a:t>	   with the right characters</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V3</a:t>
            </a:r>
            <a:r>
              <a:rPr lang="en-NZ" sz="3400" b="1" i="1" dirty="0">
                <a:solidFill>
                  <a:srgbClr val="FFFF00"/>
                </a:solidFill>
              </a:rPr>
              <a:t>....He will not judge by what he sees with his eyes, or decide by what he hears with his ears; 4 but with righteousness he will judge the needy, with justice he will give decisions for the poor of the earth.</a:t>
            </a:r>
            <a:endParaRPr lang="en-NZ" sz="3400" b="1" i="1" u="sng" dirty="0" smtClean="0">
              <a:solidFill>
                <a:srgbClr val="FFFF00"/>
              </a:solidFill>
            </a:endParaRPr>
          </a:p>
        </p:txBody>
      </p:sp>
    </p:spTree>
    <p:extLst>
      <p:ext uri="{BB962C8B-B14F-4D97-AF65-F5344CB8AC3E}">
        <p14:creationId xmlns:p14="http://schemas.microsoft.com/office/powerpoint/2010/main" val="2569087414"/>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Background: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God promised a future King - righteous</a:t>
            </a:r>
          </a:p>
          <a:p>
            <a:pPr algn="l">
              <a:lnSpc>
                <a:spcPct val="100000"/>
              </a:lnSpc>
              <a:spcBef>
                <a:spcPts val="0"/>
              </a:spcBef>
            </a:pPr>
            <a:r>
              <a:rPr lang="en-NZ" sz="3400" b="1" dirty="0" smtClean="0">
                <a:solidFill>
                  <a:schemeClr val="bg1"/>
                </a:solidFill>
              </a:rPr>
              <a:t>	   with the right characters</a:t>
            </a:r>
          </a:p>
          <a:p>
            <a:pPr algn="l">
              <a:lnSpc>
                <a:spcPct val="100000"/>
              </a:lnSpc>
              <a:spcBef>
                <a:spcPts val="0"/>
              </a:spcBef>
            </a:pPr>
            <a:r>
              <a:rPr lang="en-NZ" sz="3400" b="1" dirty="0" smtClean="0">
                <a:solidFill>
                  <a:schemeClr val="bg1"/>
                </a:solidFill>
              </a:rPr>
              <a:t>	   righteous with justice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V3</a:t>
            </a:r>
            <a:r>
              <a:rPr lang="en-NZ" sz="3400" b="1" i="1" dirty="0">
                <a:solidFill>
                  <a:srgbClr val="FFFF00"/>
                </a:solidFill>
              </a:rPr>
              <a:t>....He will not judge by what he sees with his eyes, or decide by what he hears with his ears; 4 but with righteousness he will judge the needy, with justice he will give decisions for the poor of the earth.</a:t>
            </a:r>
            <a:endParaRPr lang="en-NZ" sz="3400" b="1" i="1" u="sng" dirty="0" smtClean="0">
              <a:solidFill>
                <a:srgbClr val="FFFF00"/>
              </a:solidFill>
            </a:endParaRPr>
          </a:p>
        </p:txBody>
      </p:sp>
    </p:spTree>
    <p:extLst>
      <p:ext uri="{BB962C8B-B14F-4D97-AF65-F5344CB8AC3E}">
        <p14:creationId xmlns:p14="http://schemas.microsoft.com/office/powerpoint/2010/main" val="1034448539"/>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Background: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God promised a future King - righteous</a:t>
            </a:r>
          </a:p>
          <a:p>
            <a:pPr algn="l">
              <a:lnSpc>
                <a:spcPct val="100000"/>
              </a:lnSpc>
              <a:spcBef>
                <a:spcPts val="0"/>
              </a:spcBef>
            </a:pPr>
            <a:r>
              <a:rPr lang="en-NZ" sz="3400" b="1" dirty="0" smtClean="0">
                <a:solidFill>
                  <a:schemeClr val="bg1"/>
                </a:solidFill>
              </a:rPr>
              <a:t>	   with the right characters</a:t>
            </a:r>
          </a:p>
          <a:p>
            <a:pPr algn="l">
              <a:lnSpc>
                <a:spcPct val="100000"/>
              </a:lnSpc>
              <a:spcBef>
                <a:spcPts val="0"/>
              </a:spcBef>
            </a:pPr>
            <a:r>
              <a:rPr lang="en-NZ" sz="3400" b="1" dirty="0" smtClean="0">
                <a:solidFill>
                  <a:schemeClr val="bg1"/>
                </a:solidFill>
              </a:rPr>
              <a:t>	   righteous with justice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The wolf will live with the lamb, the leopard will lie down with the goat, the calf and the lion and the yearling together; and a little child will lead them. </a:t>
            </a:r>
            <a:endParaRPr lang="en-NZ" sz="3400" b="1" i="1" u="sng" dirty="0" smtClean="0">
              <a:solidFill>
                <a:srgbClr val="FFFF00"/>
              </a:solidFill>
            </a:endParaRPr>
          </a:p>
        </p:txBody>
      </p:sp>
    </p:spTree>
    <p:extLst>
      <p:ext uri="{BB962C8B-B14F-4D97-AF65-F5344CB8AC3E}">
        <p14:creationId xmlns:p14="http://schemas.microsoft.com/office/powerpoint/2010/main" val="381230626"/>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Background: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God promised a future King - righteous</a:t>
            </a:r>
          </a:p>
          <a:p>
            <a:pPr algn="l">
              <a:lnSpc>
                <a:spcPct val="100000"/>
              </a:lnSpc>
              <a:spcBef>
                <a:spcPts val="0"/>
              </a:spcBef>
            </a:pPr>
            <a:r>
              <a:rPr lang="en-NZ" sz="3400" b="1" dirty="0" smtClean="0">
                <a:solidFill>
                  <a:schemeClr val="bg1"/>
                </a:solidFill>
              </a:rPr>
              <a:t>	   with the right characters</a:t>
            </a:r>
          </a:p>
          <a:p>
            <a:pPr algn="l">
              <a:lnSpc>
                <a:spcPct val="100000"/>
              </a:lnSpc>
              <a:spcBef>
                <a:spcPts val="0"/>
              </a:spcBef>
            </a:pPr>
            <a:r>
              <a:rPr lang="en-NZ" sz="3400" b="1" dirty="0" smtClean="0">
                <a:solidFill>
                  <a:schemeClr val="bg1"/>
                </a:solidFill>
              </a:rPr>
              <a:t>	   righteous with justice</a:t>
            </a:r>
            <a:endParaRPr lang="en-NZ" sz="3400" b="1" dirty="0">
              <a:solidFill>
                <a:schemeClr val="bg1"/>
              </a:solidFill>
            </a:endParaRPr>
          </a:p>
          <a:p>
            <a:pPr algn="l">
              <a:lnSpc>
                <a:spcPct val="100000"/>
              </a:lnSpc>
              <a:spcBef>
                <a:spcPts val="0"/>
              </a:spcBef>
            </a:pPr>
            <a:r>
              <a:rPr lang="en-NZ" sz="3400" b="1" dirty="0" smtClean="0">
                <a:solidFill>
                  <a:schemeClr val="bg1"/>
                </a:solidFill>
              </a:rPr>
              <a:t>	   and there will be peace</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The wolf will live with the lamb, the leopard will lie down with the goat, the calf and the lion and the yearling together; and a little child will lead them. </a:t>
            </a:r>
            <a:endParaRPr lang="en-NZ" sz="3400" b="1" i="1" u="sng" dirty="0" smtClean="0">
              <a:solidFill>
                <a:srgbClr val="FFFF00"/>
              </a:solidFill>
            </a:endParaRPr>
          </a:p>
        </p:txBody>
      </p:sp>
    </p:spTree>
    <p:extLst>
      <p:ext uri="{BB962C8B-B14F-4D97-AF65-F5344CB8AC3E}">
        <p14:creationId xmlns:p14="http://schemas.microsoft.com/office/powerpoint/2010/main" val="3014816894"/>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i="1" u="sng" dirty="0" smtClean="0">
              <a:solidFill>
                <a:srgbClr val="FFFF00"/>
              </a:solidFill>
            </a:endParaRPr>
          </a:p>
        </p:txBody>
      </p:sp>
    </p:spTree>
    <p:extLst>
      <p:ext uri="{BB962C8B-B14F-4D97-AF65-F5344CB8AC3E}">
        <p14:creationId xmlns:p14="http://schemas.microsoft.com/office/powerpoint/2010/main" val="34784178"/>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...“Repent, for the kingdom of heaven has come near.” </a:t>
            </a:r>
            <a:endParaRPr lang="en-NZ" sz="3400" b="1" i="1" u="sng" dirty="0" smtClean="0">
              <a:solidFill>
                <a:srgbClr val="FFFF00"/>
              </a:solidFill>
            </a:endParaRPr>
          </a:p>
        </p:txBody>
      </p:sp>
    </p:spTree>
    <p:extLst>
      <p:ext uri="{BB962C8B-B14F-4D97-AF65-F5344CB8AC3E}">
        <p14:creationId xmlns:p14="http://schemas.microsoft.com/office/powerpoint/2010/main" val="746562221"/>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Repent</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...“Repent, for the kingdom of heaven has come near.” </a:t>
            </a:r>
            <a:endParaRPr lang="en-NZ" sz="3400" b="1" i="1" u="sng" dirty="0" smtClean="0">
              <a:solidFill>
                <a:srgbClr val="FFFF00"/>
              </a:solidFill>
            </a:endParaRPr>
          </a:p>
        </p:txBody>
      </p:sp>
    </p:spTree>
    <p:extLst>
      <p:ext uri="{BB962C8B-B14F-4D97-AF65-F5344CB8AC3E}">
        <p14:creationId xmlns:p14="http://schemas.microsoft.com/office/powerpoint/2010/main" val="202464168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t>
            </a:r>
            <a:endParaRPr lang="en-NZ" sz="3600" b="1" dirty="0">
              <a:solidFill>
                <a:schemeClr val="bg1"/>
              </a:solidFill>
            </a:endParaRPr>
          </a:p>
          <a:p>
            <a:pPr algn="l">
              <a:lnSpc>
                <a:spcPct val="100000"/>
              </a:lnSpc>
              <a:spcBef>
                <a:spcPts val="0"/>
              </a:spcBef>
            </a:pPr>
            <a:r>
              <a:rPr lang="en-NZ" sz="3400" b="1" dirty="0" smtClean="0">
                <a:solidFill>
                  <a:schemeClr val="bg1"/>
                </a:solidFill>
              </a:rPr>
              <a:t>9 </a:t>
            </a:r>
            <a:r>
              <a:rPr lang="en-NZ" sz="3400" b="1" dirty="0">
                <a:solidFill>
                  <a:schemeClr val="bg1"/>
                </a:solidFill>
              </a:rPr>
              <a:t>On Zion, God's sacred hill</a:t>
            </a:r>
            <a:r>
              <a:rPr lang="en-NZ" sz="3400" b="1" dirty="0" smtClean="0">
                <a:solidFill>
                  <a:schemeClr val="bg1"/>
                </a:solidFill>
              </a:rPr>
              <a:t>, there </a:t>
            </a:r>
            <a:r>
              <a:rPr lang="en-NZ" sz="3400" b="1" dirty="0">
                <a:solidFill>
                  <a:schemeClr val="bg1"/>
                </a:solidFill>
              </a:rPr>
              <a:t>will be nothing harmful or evil</a:t>
            </a:r>
            <a:r>
              <a:rPr lang="en-NZ" sz="3400" b="1" dirty="0" smtClean="0">
                <a:solidFill>
                  <a:schemeClr val="bg1"/>
                </a:solidFill>
              </a:rPr>
              <a:t>.  The </a:t>
            </a:r>
            <a:r>
              <a:rPr lang="en-NZ" sz="3400" b="1" dirty="0">
                <a:solidFill>
                  <a:schemeClr val="bg1"/>
                </a:solidFill>
              </a:rPr>
              <a:t>land will be as full of </a:t>
            </a:r>
            <a:r>
              <a:rPr lang="en-NZ" sz="3400" b="1" dirty="0" smtClean="0">
                <a:solidFill>
                  <a:schemeClr val="bg1"/>
                </a:solidFill>
              </a:rPr>
              <a:t> knowledge </a:t>
            </a:r>
            <a:r>
              <a:rPr lang="en-NZ" sz="3400" b="1" dirty="0">
                <a:solidFill>
                  <a:schemeClr val="bg1"/>
                </a:solidFill>
              </a:rPr>
              <a:t>of the </a:t>
            </a:r>
            <a:r>
              <a:rPr lang="en-NZ" sz="3400" b="1" dirty="0" smtClean="0">
                <a:solidFill>
                  <a:schemeClr val="bg1"/>
                </a:solidFill>
              </a:rPr>
              <a:t>Lord as </a:t>
            </a:r>
            <a:r>
              <a:rPr lang="en-NZ" sz="3400" b="1" dirty="0">
                <a:solidFill>
                  <a:schemeClr val="bg1"/>
                </a:solidFill>
              </a:rPr>
              <a:t>the seas are full of water.</a:t>
            </a: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dirty="0" smtClean="0">
                <a:solidFill>
                  <a:schemeClr val="bg1"/>
                </a:solidFill>
              </a:rPr>
              <a:t>10 </a:t>
            </a:r>
            <a:r>
              <a:rPr lang="en-NZ" sz="3400" b="1" dirty="0">
                <a:solidFill>
                  <a:schemeClr val="bg1"/>
                </a:solidFill>
              </a:rPr>
              <a:t>A day is coming when the new king from the royal line of David will be a symbol to the nations. They will gather in his royal city and give him </a:t>
            </a:r>
            <a:r>
              <a:rPr lang="en-NZ" sz="3400" b="1" dirty="0" err="1">
                <a:solidFill>
                  <a:schemeClr val="bg1"/>
                </a:solidFill>
              </a:rPr>
              <a:t>honor</a:t>
            </a:r>
            <a:r>
              <a:rPr lang="en-NZ" sz="3400" b="1" dirty="0">
                <a:solidFill>
                  <a:schemeClr val="bg1"/>
                </a:solidFill>
              </a:rPr>
              <a:t>. </a:t>
            </a:r>
            <a:endParaRPr lang="en-NZ" sz="3400" b="1" dirty="0" smtClean="0">
              <a:solidFill>
                <a:schemeClr val="bg1"/>
              </a:solidFill>
            </a:endParaRPr>
          </a:p>
        </p:txBody>
      </p:sp>
    </p:spTree>
    <p:extLst>
      <p:ext uri="{BB962C8B-B14F-4D97-AF65-F5344CB8AC3E}">
        <p14:creationId xmlns:p14="http://schemas.microsoft.com/office/powerpoint/2010/main" val="53890127"/>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Repent</a:t>
            </a:r>
          </a:p>
          <a:p>
            <a:pPr algn="l">
              <a:lnSpc>
                <a:spcPct val="100000"/>
              </a:lnSpc>
              <a:spcBef>
                <a:spcPts val="0"/>
              </a:spcBef>
            </a:pPr>
            <a:r>
              <a:rPr lang="en-NZ" sz="3400" b="1" dirty="0" smtClean="0">
                <a:solidFill>
                  <a:schemeClr val="bg1"/>
                </a:solidFill>
              </a:rPr>
              <a:t>	Turn away from sin</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...“Repent, for the kingdom of heaven has come near.” </a:t>
            </a:r>
            <a:endParaRPr lang="en-NZ" sz="3400" b="1" i="1" u="sng" dirty="0" smtClean="0">
              <a:solidFill>
                <a:srgbClr val="FFFF00"/>
              </a:solidFill>
            </a:endParaRPr>
          </a:p>
        </p:txBody>
      </p:sp>
    </p:spTree>
    <p:extLst>
      <p:ext uri="{BB962C8B-B14F-4D97-AF65-F5344CB8AC3E}">
        <p14:creationId xmlns:p14="http://schemas.microsoft.com/office/powerpoint/2010/main" val="4238200855"/>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Repent</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....‘Prepare the way for the Lord, make straight paths for him.’ ”</a:t>
            </a:r>
            <a:endParaRPr lang="en-NZ" sz="3400" b="1" i="1" u="sng" dirty="0" smtClean="0">
              <a:solidFill>
                <a:srgbClr val="FFFF00"/>
              </a:solidFill>
            </a:endParaRPr>
          </a:p>
        </p:txBody>
      </p:sp>
    </p:spTree>
    <p:extLst>
      <p:ext uri="{BB962C8B-B14F-4D97-AF65-F5344CB8AC3E}">
        <p14:creationId xmlns:p14="http://schemas.microsoft.com/office/powerpoint/2010/main" val="2215711937"/>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11:1 – 10 &amp; Matthew 3:1 – 12 </a:t>
            </a:r>
            <a:endParaRPr lang="en-NZ" sz="3600" b="1" dirty="0">
              <a:solidFill>
                <a:schemeClr val="bg1"/>
              </a:solidFill>
            </a:endParaRPr>
          </a:p>
          <a:p>
            <a:pPr>
              <a:lnSpc>
                <a:spcPct val="100000"/>
              </a:lnSpc>
              <a:spcBef>
                <a:spcPts val="0"/>
              </a:spcBef>
            </a:pPr>
            <a:r>
              <a:rPr lang="en-NZ" sz="3400" b="1" dirty="0" smtClean="0">
                <a:solidFill>
                  <a:schemeClr val="bg1"/>
                </a:solidFill>
              </a:rPr>
              <a:t>Prepare the way for the Lord</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Repent</a:t>
            </a:r>
          </a:p>
          <a:p>
            <a:pPr marL="457200" indent="-457200" algn="l">
              <a:lnSpc>
                <a:spcPct val="100000"/>
              </a:lnSpc>
              <a:spcBef>
                <a:spcPts val="0"/>
              </a:spcBef>
              <a:buFont typeface="Arial" panose="020B0604020202020204" pitchFamily="34" charset="0"/>
              <a:buChar char="•"/>
            </a:pPr>
            <a:r>
              <a:rPr lang="en-NZ" sz="3400" b="1" smtClean="0">
                <a:solidFill>
                  <a:schemeClr val="bg1"/>
                </a:solidFill>
              </a:rPr>
              <a:t>Make straight paths</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V3 </a:t>
            </a:r>
            <a:r>
              <a:rPr lang="en-NZ" sz="3400" b="1" i="1" dirty="0">
                <a:solidFill>
                  <a:srgbClr val="FFFF00"/>
                </a:solidFill>
              </a:rPr>
              <a:t>....‘Prepare the way for the Lord, make straight paths for him.’ ”</a:t>
            </a:r>
            <a:endParaRPr lang="en-NZ" sz="3400" b="1" i="1" u="sng" dirty="0" smtClean="0">
              <a:solidFill>
                <a:srgbClr val="FFFF00"/>
              </a:solidFill>
            </a:endParaRPr>
          </a:p>
        </p:txBody>
      </p:sp>
    </p:spTree>
    <p:extLst>
      <p:ext uri="{BB962C8B-B14F-4D97-AF65-F5344CB8AC3E}">
        <p14:creationId xmlns:p14="http://schemas.microsoft.com/office/powerpoint/2010/main" val="119101330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Matthew 3:1 – 12 </a:t>
            </a:r>
            <a:endParaRPr lang="en-NZ" sz="4000" b="1" dirty="0" smtClean="0">
              <a:solidFill>
                <a:schemeClr val="bg1"/>
              </a:solidFill>
            </a:endParaRPr>
          </a:p>
        </p:txBody>
      </p:sp>
    </p:spTree>
    <p:extLst>
      <p:ext uri="{BB962C8B-B14F-4D97-AF65-F5344CB8AC3E}">
        <p14:creationId xmlns:p14="http://schemas.microsoft.com/office/powerpoint/2010/main" val="401843881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Matthew 3:1 – 12 </a:t>
            </a:r>
            <a:endParaRPr lang="en-NZ" sz="3600" b="1" dirty="0">
              <a:solidFill>
                <a:schemeClr val="bg1"/>
              </a:solidFill>
            </a:endParaRPr>
          </a:p>
          <a:p>
            <a:pPr algn="l">
              <a:lnSpc>
                <a:spcPct val="100000"/>
              </a:lnSpc>
              <a:spcBef>
                <a:spcPts val="0"/>
              </a:spcBef>
            </a:pPr>
            <a:r>
              <a:rPr lang="en-NZ" sz="3400" b="1" dirty="0" smtClean="0">
                <a:solidFill>
                  <a:schemeClr val="bg1"/>
                </a:solidFill>
              </a:rPr>
              <a:t>1 At </a:t>
            </a:r>
            <a:r>
              <a:rPr lang="en-NZ" sz="3400" b="1" dirty="0">
                <a:solidFill>
                  <a:schemeClr val="bg1"/>
                </a:solidFill>
              </a:rPr>
              <a:t>that time John the Baptist came to the desert of Judea and started preaching. 2 “Turn away from your sins,” he said, “because the Kingdom of heaven is near!” 3 John was the man the prophet Isaiah was talking about when he said,</a:t>
            </a:r>
          </a:p>
          <a:p>
            <a:pPr algn="l">
              <a:lnSpc>
                <a:spcPct val="100000"/>
              </a:lnSpc>
              <a:spcBef>
                <a:spcPts val="0"/>
              </a:spcBef>
            </a:pPr>
            <a:endParaRPr lang="en-NZ" sz="1000" b="1" dirty="0">
              <a:solidFill>
                <a:schemeClr val="bg1"/>
              </a:solidFill>
            </a:endParaRPr>
          </a:p>
          <a:p>
            <a:pPr algn="l">
              <a:lnSpc>
                <a:spcPct val="100000"/>
              </a:lnSpc>
              <a:spcBef>
                <a:spcPts val="0"/>
              </a:spcBef>
            </a:pPr>
            <a:r>
              <a:rPr lang="en-NZ" sz="3400" b="1" dirty="0">
                <a:solidFill>
                  <a:schemeClr val="bg1"/>
                </a:solidFill>
              </a:rPr>
              <a:t>“Someone is shouting in the desert</a:t>
            </a:r>
            <a:r>
              <a:rPr lang="en-NZ" sz="3400" b="1" dirty="0" smtClean="0">
                <a:solidFill>
                  <a:schemeClr val="bg1"/>
                </a:solidFill>
              </a:rPr>
              <a:t>, ‘</a:t>
            </a:r>
            <a:r>
              <a:rPr lang="en-NZ" sz="3400" b="1" dirty="0">
                <a:solidFill>
                  <a:schemeClr val="bg1"/>
                </a:solidFill>
              </a:rPr>
              <a:t>Prepare a road for the Lord</a:t>
            </a:r>
            <a:r>
              <a:rPr lang="en-NZ" sz="3400" b="1" dirty="0" smtClean="0">
                <a:solidFill>
                  <a:schemeClr val="bg1"/>
                </a:solidFill>
              </a:rPr>
              <a:t>; make </a:t>
            </a:r>
            <a:r>
              <a:rPr lang="en-NZ" sz="3400" b="1" dirty="0">
                <a:solidFill>
                  <a:schemeClr val="bg1"/>
                </a:solidFill>
              </a:rPr>
              <a:t>a straight path for him to travel</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53666459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Matthew 3:1 – 12 </a:t>
            </a:r>
            <a:endParaRPr lang="en-NZ" sz="3600" b="1" dirty="0">
              <a:solidFill>
                <a:schemeClr val="bg1"/>
              </a:solidFill>
            </a:endParaRPr>
          </a:p>
          <a:p>
            <a:pPr algn="l">
              <a:lnSpc>
                <a:spcPct val="100000"/>
              </a:lnSpc>
              <a:spcBef>
                <a:spcPts val="0"/>
              </a:spcBef>
            </a:pPr>
            <a:r>
              <a:rPr lang="en-NZ" sz="3400" b="1" dirty="0" smtClean="0">
                <a:solidFill>
                  <a:schemeClr val="bg1"/>
                </a:solidFill>
              </a:rPr>
              <a:t>4 </a:t>
            </a:r>
            <a:r>
              <a:rPr lang="en-NZ" sz="3400" b="1" dirty="0">
                <a:solidFill>
                  <a:schemeClr val="bg1"/>
                </a:solidFill>
              </a:rPr>
              <a:t>John's clothes were made of camel's hair; he wore a leather belt around his waist, and his food was locusts and wild honey. 5 People came to him from Jerusalem, from the whole province of Judea, and from all over the country near the Jordan River. 6 They confessed their sins, and he baptized them in the Jordan</a:t>
            </a:r>
            <a:r>
              <a:rPr lang="en-NZ" sz="3400" b="1" dirty="0" smtClean="0">
                <a:solidFill>
                  <a:schemeClr val="bg1"/>
                </a:solidFill>
              </a:rPr>
              <a:t>.</a:t>
            </a:r>
            <a:endParaRPr lang="en-NZ" sz="3400" b="1" dirty="0" smtClean="0">
              <a:solidFill>
                <a:schemeClr val="bg1"/>
              </a:solidFill>
            </a:endParaRPr>
          </a:p>
        </p:txBody>
      </p:sp>
    </p:spTree>
    <p:extLst>
      <p:ext uri="{BB962C8B-B14F-4D97-AF65-F5344CB8AC3E}">
        <p14:creationId xmlns:p14="http://schemas.microsoft.com/office/powerpoint/2010/main" val="21102345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Matthew 3:1 – 12 </a:t>
            </a:r>
            <a:endParaRPr lang="en-NZ" sz="3600" b="1" dirty="0">
              <a:solidFill>
                <a:schemeClr val="bg1"/>
              </a:solidFill>
            </a:endParaRPr>
          </a:p>
          <a:p>
            <a:pPr algn="l">
              <a:lnSpc>
                <a:spcPct val="100000"/>
              </a:lnSpc>
              <a:spcBef>
                <a:spcPts val="0"/>
              </a:spcBef>
            </a:pPr>
            <a:r>
              <a:rPr lang="en-NZ" sz="3400" b="1" dirty="0" smtClean="0">
                <a:solidFill>
                  <a:schemeClr val="bg1"/>
                </a:solidFill>
              </a:rPr>
              <a:t>7 When John saw many Pharisees and Sadducees coming to him to be baptized, he said to them, “You snakes—who told you that you could escape from the punishment God is about to send? 8 </a:t>
            </a:r>
            <a:r>
              <a:rPr lang="en-NZ" sz="3400" b="1" dirty="0">
                <a:solidFill>
                  <a:schemeClr val="bg1"/>
                </a:solidFill>
              </a:rPr>
              <a:t>Do those things that will show that you have turned from your sins. 9 And don't think you can escape punishment by saying that Abraham is your ancestor. I tell you that God can take these rocks and make descendants for Abraham! </a:t>
            </a:r>
            <a:endParaRPr lang="en-NZ" sz="3400" b="1" dirty="0" smtClean="0">
              <a:solidFill>
                <a:schemeClr val="bg1"/>
              </a:solidFill>
            </a:endParaRPr>
          </a:p>
        </p:txBody>
      </p:sp>
    </p:spTree>
    <p:extLst>
      <p:ext uri="{BB962C8B-B14F-4D97-AF65-F5344CB8AC3E}">
        <p14:creationId xmlns:p14="http://schemas.microsoft.com/office/powerpoint/2010/main" val="52909217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Matthew 3:1 – 12 </a:t>
            </a:r>
            <a:endParaRPr lang="en-NZ" sz="3600" b="1" dirty="0">
              <a:solidFill>
                <a:schemeClr val="bg1"/>
              </a:solidFill>
            </a:endParaRPr>
          </a:p>
          <a:p>
            <a:pPr algn="l">
              <a:lnSpc>
                <a:spcPct val="100000"/>
              </a:lnSpc>
              <a:spcBef>
                <a:spcPts val="0"/>
              </a:spcBef>
            </a:pPr>
            <a:r>
              <a:rPr lang="en-NZ" sz="3400" b="1" dirty="0" smtClean="0">
                <a:solidFill>
                  <a:schemeClr val="bg1"/>
                </a:solidFill>
              </a:rPr>
              <a:t>10 </a:t>
            </a:r>
            <a:r>
              <a:rPr lang="en-NZ" sz="3400" b="1" dirty="0">
                <a:solidFill>
                  <a:schemeClr val="bg1"/>
                </a:solidFill>
              </a:rPr>
              <a:t>The </a:t>
            </a:r>
            <a:r>
              <a:rPr lang="en-NZ" sz="3400" b="1" dirty="0" err="1">
                <a:solidFill>
                  <a:schemeClr val="bg1"/>
                </a:solidFill>
              </a:rPr>
              <a:t>ax</a:t>
            </a:r>
            <a:r>
              <a:rPr lang="en-NZ" sz="3400" b="1" dirty="0">
                <a:solidFill>
                  <a:schemeClr val="bg1"/>
                </a:solidFill>
              </a:rPr>
              <a:t> is ready to cut down the trees at the roots; every tree that does not bear good fruit will be cut down and thrown in the fire. 11 I baptize you with water to show that you have repented, but the one who will come after me will baptize you with the Holy Spirit and fire. He is much greater than I am; and I am not good enough even to carry his sandals. 12 He has his winnowing shovel with him to thresh out all the grain. He will gather his wheat into his barn, but he will burn the chaff in a fire that never goes out.”</a:t>
            </a:r>
            <a:endParaRPr lang="en-NZ" sz="3400" b="1" dirty="0" smtClean="0">
              <a:solidFill>
                <a:schemeClr val="bg1"/>
              </a:solidFill>
            </a:endParaRPr>
          </a:p>
        </p:txBody>
      </p:sp>
    </p:spTree>
    <p:extLst>
      <p:ext uri="{BB962C8B-B14F-4D97-AF65-F5344CB8AC3E}">
        <p14:creationId xmlns:p14="http://schemas.microsoft.com/office/powerpoint/2010/main" val="372541307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3861</TotalTime>
  <Words>1338</Words>
  <Application>Microsoft Office PowerPoint</Application>
  <PresentationFormat>On-screen Show (4:3)</PresentationFormat>
  <Paragraphs>352</Paragraphs>
  <Slides>42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498</cp:revision>
  <dcterms:created xsi:type="dcterms:W3CDTF">2017-05-05T00:30:58Z</dcterms:created>
  <dcterms:modified xsi:type="dcterms:W3CDTF">2019-12-07T20:48:29Z</dcterms:modified>
</cp:coreProperties>
</file>