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5" r:id="rId2"/>
    <p:sldId id="393" r:id="rId3"/>
    <p:sldId id="423" r:id="rId4"/>
    <p:sldId id="424" r:id="rId5"/>
    <p:sldId id="425" r:id="rId6"/>
    <p:sldId id="422" r:id="rId7"/>
    <p:sldId id="415" r:id="rId8"/>
    <p:sldId id="426" r:id="rId9"/>
    <p:sldId id="427" r:id="rId10"/>
    <p:sldId id="428" r:id="rId11"/>
    <p:sldId id="429" r:id="rId12"/>
    <p:sldId id="430" r:id="rId13"/>
    <p:sldId id="431" r:id="rId14"/>
    <p:sldId id="432" r:id="rId15"/>
    <p:sldId id="433" r:id="rId16"/>
    <p:sldId id="434" r:id="rId17"/>
    <p:sldId id="435" r:id="rId18"/>
    <p:sldId id="436" r:id="rId19"/>
    <p:sldId id="437" r:id="rId20"/>
    <p:sldId id="438" r:id="rId21"/>
    <p:sldId id="439" r:id="rId22"/>
    <p:sldId id="440" r:id="rId23"/>
    <p:sldId id="441" r:id="rId24"/>
    <p:sldId id="442" r:id="rId25"/>
    <p:sldId id="443" r:id="rId26"/>
    <p:sldId id="444" r:id="rId27"/>
    <p:sldId id="445" r:id="rId28"/>
    <p:sldId id="446" r:id="rId29"/>
    <p:sldId id="447" r:id="rId30"/>
    <p:sldId id="448" r:id="rId31"/>
    <p:sldId id="449" r:id="rId32"/>
    <p:sldId id="450" r:id="rId33"/>
    <p:sldId id="451" r:id="rId34"/>
    <p:sldId id="452" r:id="rId35"/>
    <p:sldId id="453" r:id="rId36"/>
    <p:sldId id="454" r:id="rId37"/>
    <p:sldId id="455" r:id="rId38"/>
    <p:sldId id="456" r:id="rId39"/>
    <p:sldId id="457" r:id="rId40"/>
    <p:sldId id="458" r:id="rId41"/>
    <p:sldId id="459" r:id="rId42"/>
    <p:sldId id="460" r:id="rId43"/>
    <p:sldId id="461" r:id="rId44"/>
    <p:sldId id="462" r:id="rId45"/>
    <p:sldId id="463" r:id="rId46"/>
    <p:sldId id="464" r:id="rId47"/>
    <p:sldId id="465" r:id="rId48"/>
    <p:sldId id="466" r:id="rId49"/>
    <p:sldId id="467" r:id="rId50"/>
    <p:sldId id="468" r:id="rId51"/>
    <p:sldId id="469" r:id="rId52"/>
    <p:sldId id="470"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7120"/>
    <a:srgbClr val="094B16"/>
    <a:srgbClr val="A80000"/>
    <a:srgbClr val="660066"/>
    <a:srgbClr val="006600"/>
    <a:srgbClr val="008000"/>
    <a:srgbClr val="DAA010"/>
    <a:srgbClr val="FF9900"/>
    <a:srgbClr val="800080"/>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0" d="100"/>
          <a:sy n="70" d="100"/>
        </p:scale>
        <p:origin x="1187" y="85"/>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14/07/2019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27389510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14/07/2019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7289301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14/07/2019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5718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14/07/2019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946231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DF20E-E37B-43E5-8334-DB58CC654D2C}" type="datetimeFigureOut">
              <a:rPr lang="en-NZ" smtClean="0"/>
              <a:t>14/07/2019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453442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DF20E-E37B-43E5-8334-DB58CC654D2C}" type="datetimeFigureOut">
              <a:rPr lang="en-NZ" smtClean="0"/>
              <a:t>14/07/2019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20424639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EDF20E-E37B-43E5-8334-DB58CC654D2C}" type="datetimeFigureOut">
              <a:rPr lang="en-NZ" smtClean="0"/>
              <a:t>14/07/2019</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52015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EDF20E-E37B-43E5-8334-DB58CC654D2C}" type="datetimeFigureOut">
              <a:rPr lang="en-NZ" smtClean="0"/>
              <a:t>14/07/2019</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991341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DF20E-E37B-43E5-8334-DB58CC654D2C}" type="datetimeFigureOut">
              <a:rPr lang="en-NZ" smtClean="0"/>
              <a:t>14/07/2019</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01253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14/07/2019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1550657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14/07/2019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1608117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9000">
              <a:schemeClr val="accent6">
                <a:lumMod val="50000"/>
              </a:schemeClr>
            </a:gs>
            <a:gs pos="89000">
              <a:srgbClr val="92D05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F20E-E37B-43E5-8334-DB58CC654D2C}" type="datetimeFigureOut">
              <a:rPr lang="en-NZ" smtClean="0"/>
              <a:t>14/07/2019</a:t>
            </a:fld>
            <a:endParaRPr lang="en-NZ"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1F2A-4ACB-43AA-B6B6-05DA5686340E}" type="slidenum">
              <a:rPr lang="en-NZ" smtClean="0"/>
              <a:t>‹#›</a:t>
            </a:fld>
            <a:endParaRPr lang="en-NZ" dirty="0"/>
          </a:p>
        </p:txBody>
      </p:sp>
    </p:spTree>
    <p:extLst>
      <p:ext uri="{BB962C8B-B14F-4D97-AF65-F5344CB8AC3E}">
        <p14:creationId xmlns:p14="http://schemas.microsoft.com/office/powerpoint/2010/main" val="3357354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OT Reading: </a:t>
            </a:r>
          </a:p>
          <a:p>
            <a:pPr>
              <a:lnSpc>
                <a:spcPct val="100000"/>
              </a:lnSpc>
              <a:spcBef>
                <a:spcPts val="0"/>
              </a:spcBef>
            </a:pPr>
            <a:r>
              <a:rPr lang="en-NZ" sz="4000" b="1" dirty="0" smtClean="0">
                <a:solidFill>
                  <a:schemeClr val="bg1"/>
                </a:solidFill>
              </a:rPr>
              <a:t>Amos 7:7 – 17 </a:t>
            </a:r>
          </a:p>
        </p:txBody>
      </p:sp>
    </p:spTree>
    <p:extLst>
      <p:ext uri="{BB962C8B-B14F-4D97-AF65-F5344CB8AC3E}">
        <p14:creationId xmlns:p14="http://schemas.microsoft.com/office/powerpoint/2010/main" val="213650623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10:25 – 37 </a:t>
            </a:r>
            <a:endParaRPr lang="en-NZ" sz="3600" b="1" dirty="0">
              <a:solidFill>
                <a:schemeClr val="bg1"/>
              </a:solidFill>
            </a:endParaRPr>
          </a:p>
          <a:p>
            <a:pPr algn="l">
              <a:lnSpc>
                <a:spcPct val="100000"/>
              </a:lnSpc>
              <a:spcBef>
                <a:spcPts val="0"/>
              </a:spcBef>
            </a:pPr>
            <a:r>
              <a:rPr lang="en-NZ" sz="3400" b="1" dirty="0" smtClean="0">
                <a:solidFill>
                  <a:schemeClr val="bg1"/>
                </a:solidFill>
              </a:rPr>
              <a:t>	34 </a:t>
            </a:r>
            <a:r>
              <a:rPr lang="en-NZ" sz="3400" b="1" dirty="0">
                <a:solidFill>
                  <a:schemeClr val="bg1"/>
                </a:solidFill>
              </a:rPr>
              <a:t>He went over to him, poured oil and </a:t>
            </a:r>
            <a:r>
              <a:rPr lang="en-NZ" sz="3400" b="1" dirty="0" smtClean="0">
                <a:solidFill>
                  <a:schemeClr val="bg1"/>
                </a:solidFill>
              </a:rPr>
              <a:t>	wine </a:t>
            </a:r>
            <a:r>
              <a:rPr lang="en-NZ" sz="3400" b="1" dirty="0">
                <a:solidFill>
                  <a:schemeClr val="bg1"/>
                </a:solidFill>
              </a:rPr>
              <a:t>on his wounds and bandaged them; </a:t>
            </a:r>
            <a:r>
              <a:rPr lang="en-NZ" sz="3400" b="1" dirty="0" smtClean="0">
                <a:solidFill>
                  <a:schemeClr val="bg1"/>
                </a:solidFill>
              </a:rPr>
              <a:t>	then </a:t>
            </a:r>
            <a:r>
              <a:rPr lang="en-NZ" sz="3400" b="1" dirty="0">
                <a:solidFill>
                  <a:schemeClr val="bg1"/>
                </a:solidFill>
              </a:rPr>
              <a:t>he put the man on his own animal and </a:t>
            </a:r>
            <a:r>
              <a:rPr lang="en-NZ" sz="3400" b="1" dirty="0" smtClean="0">
                <a:solidFill>
                  <a:schemeClr val="bg1"/>
                </a:solidFill>
              </a:rPr>
              <a:t>	took </a:t>
            </a:r>
            <a:r>
              <a:rPr lang="en-NZ" sz="3400" b="1" dirty="0">
                <a:solidFill>
                  <a:schemeClr val="bg1"/>
                </a:solidFill>
              </a:rPr>
              <a:t>him to an inn, where he took care of </a:t>
            </a:r>
            <a:r>
              <a:rPr lang="en-NZ" sz="3400" b="1" dirty="0" smtClean="0">
                <a:solidFill>
                  <a:schemeClr val="bg1"/>
                </a:solidFill>
              </a:rPr>
              <a:t>	him</a:t>
            </a:r>
            <a:r>
              <a:rPr lang="en-NZ" sz="3400" b="1" dirty="0">
                <a:solidFill>
                  <a:schemeClr val="bg1"/>
                </a:solidFill>
              </a:rPr>
              <a:t>.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35 </a:t>
            </a:r>
            <a:r>
              <a:rPr lang="en-NZ" sz="3400" b="1" dirty="0">
                <a:solidFill>
                  <a:schemeClr val="bg1"/>
                </a:solidFill>
              </a:rPr>
              <a:t>The next day he took out two silver coins </a:t>
            </a:r>
            <a:r>
              <a:rPr lang="en-NZ" sz="3400" b="1" dirty="0" smtClean="0">
                <a:solidFill>
                  <a:schemeClr val="bg1"/>
                </a:solidFill>
              </a:rPr>
              <a:t>	and </a:t>
            </a:r>
            <a:r>
              <a:rPr lang="en-NZ" sz="3400" b="1" dirty="0">
                <a:solidFill>
                  <a:schemeClr val="bg1"/>
                </a:solidFill>
              </a:rPr>
              <a:t>gave them to the innkeeper. ‘Take care </a:t>
            </a:r>
            <a:r>
              <a:rPr lang="en-NZ" sz="3400" b="1" dirty="0" smtClean="0">
                <a:solidFill>
                  <a:schemeClr val="bg1"/>
                </a:solidFill>
              </a:rPr>
              <a:t>	of </a:t>
            </a:r>
            <a:r>
              <a:rPr lang="en-NZ" sz="3400" b="1" dirty="0">
                <a:solidFill>
                  <a:schemeClr val="bg1"/>
                </a:solidFill>
              </a:rPr>
              <a:t>him,’ he told the innkeeper, ‘and when I </a:t>
            </a:r>
            <a:r>
              <a:rPr lang="en-NZ" sz="3400" b="1" dirty="0" smtClean="0">
                <a:solidFill>
                  <a:schemeClr val="bg1"/>
                </a:solidFill>
              </a:rPr>
              <a:t>	come </a:t>
            </a:r>
            <a:r>
              <a:rPr lang="en-NZ" sz="3400" b="1" dirty="0">
                <a:solidFill>
                  <a:schemeClr val="bg1"/>
                </a:solidFill>
              </a:rPr>
              <a:t>back this way, I will pay you whatever </a:t>
            </a:r>
            <a:r>
              <a:rPr lang="en-NZ" sz="3400" b="1" dirty="0" smtClean="0">
                <a:solidFill>
                  <a:schemeClr val="bg1"/>
                </a:solidFill>
              </a:rPr>
              <a:t>	else </a:t>
            </a:r>
            <a:r>
              <a:rPr lang="en-NZ" sz="3400" b="1" dirty="0">
                <a:solidFill>
                  <a:schemeClr val="bg1"/>
                </a:solidFill>
              </a:rPr>
              <a:t>you spend on him</a:t>
            </a:r>
            <a:r>
              <a:rPr lang="en-NZ" sz="3400" b="1" dirty="0" smtClean="0">
                <a:solidFill>
                  <a:schemeClr val="bg1"/>
                </a:solidFill>
              </a:rPr>
              <a:t>.’”</a:t>
            </a:r>
          </a:p>
        </p:txBody>
      </p:sp>
    </p:spTree>
    <p:extLst>
      <p:ext uri="{BB962C8B-B14F-4D97-AF65-F5344CB8AC3E}">
        <p14:creationId xmlns:p14="http://schemas.microsoft.com/office/powerpoint/2010/main" val="106852352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10:25 – 37 </a:t>
            </a:r>
            <a:endParaRPr lang="en-NZ" sz="3600" b="1" dirty="0">
              <a:solidFill>
                <a:schemeClr val="bg1"/>
              </a:solidFill>
            </a:endParaRPr>
          </a:p>
          <a:p>
            <a:pPr algn="l">
              <a:lnSpc>
                <a:spcPct val="100000"/>
              </a:lnSpc>
              <a:spcBef>
                <a:spcPts val="0"/>
              </a:spcBef>
            </a:pPr>
            <a:r>
              <a:rPr lang="en-NZ" sz="3400" b="1" dirty="0" smtClean="0">
                <a:solidFill>
                  <a:schemeClr val="bg1"/>
                </a:solidFill>
              </a:rPr>
              <a:t>36 </a:t>
            </a:r>
            <a:r>
              <a:rPr lang="en-NZ" sz="3400" b="1" dirty="0">
                <a:solidFill>
                  <a:schemeClr val="bg1"/>
                </a:solidFill>
              </a:rPr>
              <a:t>And Jesus concluded,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In your opinion, which one of these three </a:t>
            </a:r>
            <a:r>
              <a:rPr lang="en-NZ" sz="3400" b="1" dirty="0" smtClean="0">
                <a:solidFill>
                  <a:schemeClr val="bg1"/>
                </a:solidFill>
              </a:rPr>
              <a:t>	acted </a:t>
            </a:r>
            <a:r>
              <a:rPr lang="en-NZ" sz="3400" b="1" dirty="0">
                <a:solidFill>
                  <a:schemeClr val="bg1"/>
                </a:solidFill>
              </a:rPr>
              <a:t>like a </a:t>
            </a:r>
            <a:r>
              <a:rPr lang="en-NZ" sz="3400" b="1" dirty="0" err="1">
                <a:solidFill>
                  <a:schemeClr val="bg1"/>
                </a:solidFill>
              </a:rPr>
              <a:t>neighbor</a:t>
            </a:r>
            <a:r>
              <a:rPr lang="en-NZ" sz="3400" b="1" dirty="0">
                <a:solidFill>
                  <a:schemeClr val="bg1"/>
                </a:solidFill>
              </a:rPr>
              <a:t> toward the man </a:t>
            </a:r>
            <a:r>
              <a:rPr lang="en-NZ" sz="3400" b="1" dirty="0" smtClean="0">
                <a:solidFill>
                  <a:schemeClr val="bg1"/>
                </a:solidFill>
              </a:rPr>
              <a:t>	attacked </a:t>
            </a:r>
            <a:r>
              <a:rPr lang="en-NZ" sz="3400" b="1" dirty="0">
                <a:solidFill>
                  <a:schemeClr val="bg1"/>
                </a:solidFill>
              </a:rPr>
              <a:t>by the robbers?”</a:t>
            </a: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a:solidFill>
                  <a:schemeClr val="bg1"/>
                </a:solidFill>
              </a:rPr>
              <a:t>37 The teacher of the Law answered, “The one who was kind to him.”</a:t>
            </a: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a:solidFill>
                  <a:schemeClr val="bg1"/>
                </a:solidFill>
              </a:rPr>
              <a:t>Jesus replied,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You go, then, and do the same.”</a:t>
            </a:r>
            <a:endParaRPr lang="en-NZ" sz="3400" b="1" dirty="0" smtClean="0">
              <a:solidFill>
                <a:schemeClr val="bg1"/>
              </a:solidFill>
            </a:endParaRPr>
          </a:p>
        </p:txBody>
      </p:sp>
    </p:spTree>
    <p:extLst>
      <p:ext uri="{BB962C8B-B14F-4D97-AF65-F5344CB8AC3E}">
        <p14:creationId xmlns:p14="http://schemas.microsoft.com/office/powerpoint/2010/main" val="14229227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161863796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73000">
              <a:schemeClr val="accent6">
                <a:lumMod val="50000"/>
              </a:schemeClr>
            </a:gs>
            <a:gs pos="92000">
              <a:srgbClr val="92D05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gn="l">
              <a:lnSpc>
                <a:spcPct val="100000"/>
              </a:lnSpc>
              <a:spcBef>
                <a:spcPts val="0"/>
              </a:spcBef>
            </a:pPr>
            <a:r>
              <a:rPr lang="en-NZ" sz="3400" b="1" dirty="0" smtClean="0">
                <a:solidFill>
                  <a:schemeClr val="bg1"/>
                </a:solidFill>
              </a:rPr>
              <a:t>Gospel reading</a:t>
            </a:r>
            <a:endParaRPr lang="en-NZ" sz="3400" b="1" dirty="0" smtClean="0">
              <a:solidFill>
                <a:schemeClr val="bg1"/>
              </a:solidFill>
            </a:endParaRPr>
          </a:p>
        </p:txBody>
      </p:sp>
    </p:spTree>
    <p:extLst>
      <p:ext uri="{BB962C8B-B14F-4D97-AF65-F5344CB8AC3E}">
        <p14:creationId xmlns:p14="http://schemas.microsoft.com/office/powerpoint/2010/main" val="96821344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gn="l">
              <a:lnSpc>
                <a:spcPct val="100000"/>
              </a:lnSpc>
              <a:spcBef>
                <a:spcPts val="0"/>
              </a:spcBef>
            </a:pPr>
            <a:r>
              <a:rPr lang="en-NZ" sz="3400" b="1" dirty="0" smtClean="0">
                <a:solidFill>
                  <a:schemeClr val="bg1"/>
                </a:solidFill>
              </a:rPr>
              <a:t>Gospel reading</a:t>
            </a:r>
          </a:p>
          <a:p>
            <a:pPr marL="457200" indent="-457200" algn="l">
              <a:lnSpc>
                <a:spcPct val="100000"/>
              </a:lnSpc>
              <a:spcBef>
                <a:spcPts val="0"/>
              </a:spcBef>
              <a:buFontTx/>
              <a:buChar char="-"/>
            </a:pPr>
            <a:r>
              <a:rPr lang="en-NZ" sz="3400" b="1" dirty="0" smtClean="0">
                <a:solidFill>
                  <a:schemeClr val="bg1"/>
                </a:solidFill>
              </a:rPr>
              <a:t>Law expert asked “What must I do to inherit eternal life?”</a:t>
            </a:r>
          </a:p>
          <a:p>
            <a:pPr marL="457200" indent="-457200" algn="l">
              <a:lnSpc>
                <a:spcPct val="100000"/>
              </a:lnSpc>
              <a:spcBef>
                <a:spcPts val="0"/>
              </a:spcBef>
              <a:buFontTx/>
              <a:buChar char="-"/>
            </a:pPr>
            <a:endParaRPr lang="en-NZ" sz="3400" b="1" dirty="0" smtClean="0">
              <a:solidFill>
                <a:schemeClr val="bg1"/>
              </a:solidFill>
            </a:endParaRPr>
          </a:p>
        </p:txBody>
      </p:sp>
    </p:spTree>
    <p:extLst>
      <p:ext uri="{BB962C8B-B14F-4D97-AF65-F5344CB8AC3E}">
        <p14:creationId xmlns:p14="http://schemas.microsoft.com/office/powerpoint/2010/main" val="203169609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gn="l">
              <a:lnSpc>
                <a:spcPct val="100000"/>
              </a:lnSpc>
              <a:spcBef>
                <a:spcPts val="0"/>
              </a:spcBef>
            </a:pPr>
            <a:r>
              <a:rPr lang="en-NZ" sz="3400" b="1" dirty="0" smtClean="0">
                <a:solidFill>
                  <a:schemeClr val="bg1"/>
                </a:solidFill>
              </a:rPr>
              <a:t>Gospel reading</a:t>
            </a:r>
          </a:p>
          <a:p>
            <a:pPr marL="457200" indent="-457200" algn="l">
              <a:lnSpc>
                <a:spcPct val="100000"/>
              </a:lnSpc>
              <a:spcBef>
                <a:spcPts val="0"/>
              </a:spcBef>
              <a:buFontTx/>
              <a:buChar char="-"/>
            </a:pPr>
            <a:r>
              <a:rPr lang="en-NZ" sz="3400" b="1" dirty="0" smtClean="0">
                <a:solidFill>
                  <a:schemeClr val="bg1"/>
                </a:solidFill>
              </a:rPr>
              <a:t>Law expert asked “What must I do to inherit eternal life?”</a:t>
            </a:r>
          </a:p>
          <a:p>
            <a:pPr marL="457200" indent="-457200" algn="l">
              <a:lnSpc>
                <a:spcPct val="100000"/>
              </a:lnSpc>
              <a:spcBef>
                <a:spcPts val="0"/>
              </a:spcBef>
              <a:buFontTx/>
              <a:buChar char="-"/>
            </a:pPr>
            <a:endParaRPr lang="en-NZ" sz="3400" b="1" dirty="0">
              <a:solidFill>
                <a:schemeClr val="bg1"/>
              </a:solidFill>
            </a:endParaRPr>
          </a:p>
          <a:p>
            <a:pPr marL="457200" indent="-457200" algn="l">
              <a:lnSpc>
                <a:spcPct val="100000"/>
              </a:lnSpc>
              <a:spcBef>
                <a:spcPts val="0"/>
              </a:spcBef>
              <a:buFontTx/>
              <a:buChar char="-"/>
            </a:pPr>
            <a:r>
              <a:rPr lang="en-NZ" sz="3400" b="1" dirty="0" smtClean="0">
                <a:solidFill>
                  <a:schemeClr val="bg1"/>
                </a:solidFill>
              </a:rPr>
              <a:t>Love the Lord your God…..and Love your neighbour as yourself.</a:t>
            </a:r>
          </a:p>
          <a:p>
            <a:pPr marL="457200" indent="-457200" algn="l">
              <a:lnSpc>
                <a:spcPct val="100000"/>
              </a:lnSpc>
              <a:spcBef>
                <a:spcPts val="0"/>
              </a:spcBef>
              <a:buFontTx/>
              <a:buChar char="-"/>
            </a:pPr>
            <a:endParaRPr lang="en-NZ" sz="3400" b="1" dirty="0" smtClean="0">
              <a:solidFill>
                <a:schemeClr val="bg1"/>
              </a:solidFill>
            </a:endParaRPr>
          </a:p>
        </p:txBody>
      </p:sp>
    </p:spTree>
    <p:extLst>
      <p:ext uri="{BB962C8B-B14F-4D97-AF65-F5344CB8AC3E}">
        <p14:creationId xmlns:p14="http://schemas.microsoft.com/office/powerpoint/2010/main" val="2412916169"/>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V25 </a:t>
            </a:r>
            <a:r>
              <a:rPr lang="en-NZ" sz="3400" b="1" i="1" dirty="0">
                <a:solidFill>
                  <a:srgbClr val="FFFF00"/>
                </a:solidFill>
              </a:rPr>
              <a:t>...“what must I do to inherit eternal life?”</a:t>
            </a:r>
            <a:endParaRPr lang="en-NZ" sz="3400" b="1" i="1" dirty="0" smtClean="0">
              <a:solidFill>
                <a:srgbClr val="FFFF00"/>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44680182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Way to eternal life</a:t>
            </a:r>
          </a:p>
          <a:p>
            <a:pPr algn="l">
              <a:lnSpc>
                <a:spcPct val="100000"/>
              </a:lnSpc>
              <a:spcBef>
                <a:spcPts val="0"/>
              </a:spcBef>
            </a:pPr>
            <a:r>
              <a:rPr lang="en-NZ" sz="3400" b="1" dirty="0">
                <a:solidFill>
                  <a:schemeClr val="bg1"/>
                </a:solidFill>
              </a:rPr>
              <a:t>	</a:t>
            </a:r>
            <a:r>
              <a:rPr lang="en-NZ" sz="3400" b="1" dirty="0" smtClean="0">
                <a:solidFill>
                  <a:schemeClr val="bg1"/>
                </a:solidFill>
              </a:rPr>
              <a:t>= by grace, through faith that works in love 	(Gal 5:6)</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V25 </a:t>
            </a:r>
            <a:r>
              <a:rPr lang="en-NZ" sz="3400" b="1" i="1" dirty="0">
                <a:solidFill>
                  <a:srgbClr val="FFFF00"/>
                </a:solidFill>
              </a:rPr>
              <a:t>...“what must I do to inherit eternal life?”</a:t>
            </a:r>
            <a:endParaRPr lang="en-NZ" sz="3400" b="1" i="1" dirty="0" smtClean="0">
              <a:solidFill>
                <a:srgbClr val="FFFF00"/>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280515319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Way to eternal life</a:t>
            </a:r>
          </a:p>
          <a:p>
            <a:pPr algn="l">
              <a:lnSpc>
                <a:spcPct val="100000"/>
              </a:lnSpc>
              <a:spcBef>
                <a:spcPts val="0"/>
              </a:spcBef>
            </a:pPr>
            <a:r>
              <a:rPr lang="en-NZ" sz="3400" b="1" dirty="0">
                <a:solidFill>
                  <a:schemeClr val="bg1"/>
                </a:solidFill>
              </a:rPr>
              <a:t>	</a:t>
            </a:r>
            <a:r>
              <a:rPr lang="en-NZ" sz="3400" b="1" dirty="0" smtClean="0">
                <a:solidFill>
                  <a:schemeClr val="bg1"/>
                </a:solidFill>
              </a:rPr>
              <a:t>= by grace, through faith that works in love 	(Gal 5:6)</a:t>
            </a:r>
            <a:endParaRPr lang="en-NZ" sz="3400" b="1" dirty="0">
              <a:solidFill>
                <a:schemeClr val="bg1"/>
              </a:solidFill>
            </a:endParaRPr>
          </a:p>
          <a:p>
            <a:pPr algn="l">
              <a:lnSpc>
                <a:spcPct val="100000"/>
              </a:lnSpc>
              <a:spcBef>
                <a:spcPts val="0"/>
              </a:spcBef>
            </a:pPr>
            <a:r>
              <a:rPr lang="en-NZ" sz="3400" b="1" dirty="0" smtClean="0">
                <a:solidFill>
                  <a:schemeClr val="bg1"/>
                </a:solidFill>
              </a:rPr>
              <a:t>	- faith consists of love for God and for 	neighbour</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V25 </a:t>
            </a:r>
            <a:r>
              <a:rPr lang="en-NZ" sz="3400" b="1" i="1" dirty="0">
                <a:solidFill>
                  <a:srgbClr val="FFFF00"/>
                </a:solidFill>
              </a:rPr>
              <a:t>...“what must I do to inherit eternal life?”</a:t>
            </a:r>
            <a:endParaRPr lang="en-NZ" sz="3400" b="1" i="1" dirty="0" smtClean="0">
              <a:solidFill>
                <a:srgbClr val="FFFF00"/>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248668494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‘Love the Lord your God with all your heart and with all your soul and with all your strength and with all your mind’; and, ‘Love your </a:t>
            </a:r>
            <a:r>
              <a:rPr lang="en-NZ" sz="3400" b="1" i="1" dirty="0" smtClean="0">
                <a:solidFill>
                  <a:srgbClr val="FFFF00"/>
                </a:solidFill>
              </a:rPr>
              <a:t>neighbour </a:t>
            </a:r>
            <a:r>
              <a:rPr lang="en-NZ" sz="3400" b="1" i="1" dirty="0">
                <a:solidFill>
                  <a:srgbClr val="FFFF00"/>
                </a:solidFill>
              </a:rPr>
              <a:t>as yourself.’” </a:t>
            </a:r>
            <a:endParaRPr lang="en-NZ" sz="3400" b="1" i="1" dirty="0" smtClean="0">
              <a:solidFill>
                <a:srgbClr val="FFFF00"/>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245397474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t>
            </a:r>
            <a:endParaRPr lang="en-NZ" sz="3600" b="1" dirty="0">
              <a:solidFill>
                <a:schemeClr val="bg1"/>
              </a:solidFill>
            </a:endParaRPr>
          </a:p>
          <a:p>
            <a:pPr algn="l">
              <a:lnSpc>
                <a:spcPct val="100000"/>
              </a:lnSpc>
              <a:spcBef>
                <a:spcPts val="0"/>
              </a:spcBef>
            </a:pPr>
            <a:r>
              <a:rPr lang="en-NZ" sz="3400" b="1" dirty="0">
                <a:solidFill>
                  <a:schemeClr val="bg1"/>
                </a:solidFill>
              </a:rPr>
              <a:t>7 I had another vision from the Lord. In it I saw him standing beside a wall that had been built with the use of a plumb line, and there was a plumb line in his hand. 8 He asked me, “Amos, what do you see?”</a:t>
            </a: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a:solidFill>
                  <a:schemeClr val="bg1"/>
                </a:solidFill>
              </a:rPr>
              <a:t>“A plumb line,” I answered.</a:t>
            </a: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a:solidFill>
                  <a:schemeClr val="bg1"/>
                </a:solidFill>
              </a:rPr>
              <a:t>Then he said, “I am using it to show that my people are like a wall that is out of line. I will not change my mind again about punishing them. </a:t>
            </a:r>
            <a:endParaRPr lang="en-NZ" sz="3400" b="1" dirty="0" smtClean="0">
              <a:solidFill>
                <a:schemeClr val="bg1"/>
              </a:solidFill>
            </a:endParaRPr>
          </a:p>
        </p:txBody>
      </p:sp>
    </p:spTree>
    <p:extLst>
      <p:ext uri="{BB962C8B-B14F-4D97-AF65-F5344CB8AC3E}">
        <p14:creationId xmlns:p14="http://schemas.microsoft.com/office/powerpoint/2010/main" val="308960664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t>
            </a:r>
            <a:r>
              <a:rPr lang="en-NZ" sz="3400" b="1" i="1" u="sng" dirty="0">
                <a:solidFill>
                  <a:srgbClr val="FFFF00"/>
                </a:solidFill>
              </a:rPr>
              <a:t>Love the Lord your God</a:t>
            </a:r>
            <a:r>
              <a:rPr lang="en-NZ" sz="3400" b="1" i="1" dirty="0">
                <a:solidFill>
                  <a:srgbClr val="FFFF00"/>
                </a:solidFill>
              </a:rPr>
              <a:t> with all your heart and with all your soul and with all your strength and with all your mind’; and, ‘Love your </a:t>
            </a:r>
            <a:r>
              <a:rPr lang="en-NZ" sz="3400" b="1" i="1" dirty="0" smtClean="0">
                <a:solidFill>
                  <a:srgbClr val="FFFF00"/>
                </a:solidFill>
              </a:rPr>
              <a:t>neighbour </a:t>
            </a:r>
            <a:r>
              <a:rPr lang="en-NZ" sz="3400" b="1" i="1" dirty="0">
                <a:solidFill>
                  <a:srgbClr val="FFFF00"/>
                </a:solidFill>
              </a:rPr>
              <a:t>as yourself.’” </a:t>
            </a:r>
            <a:endParaRPr lang="en-NZ" sz="3400" b="1" i="1" dirty="0" smtClean="0">
              <a:solidFill>
                <a:srgbClr val="FFFF00"/>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32509571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t>
            </a:r>
            <a:r>
              <a:rPr lang="en-NZ" sz="3400" b="1" i="1" u="sng" dirty="0">
                <a:solidFill>
                  <a:srgbClr val="FFFF00"/>
                </a:solidFill>
              </a:rPr>
              <a:t>Love the Lord your God</a:t>
            </a:r>
            <a:r>
              <a:rPr lang="en-NZ" sz="3400" b="1" i="1" dirty="0">
                <a:solidFill>
                  <a:srgbClr val="FFFF00"/>
                </a:solidFill>
              </a:rPr>
              <a:t> with all your </a:t>
            </a:r>
            <a:r>
              <a:rPr lang="en-NZ" sz="3400" b="1" i="1" u="sng" dirty="0">
                <a:solidFill>
                  <a:srgbClr val="FFFF00"/>
                </a:solidFill>
              </a:rPr>
              <a:t>heart</a:t>
            </a:r>
            <a:r>
              <a:rPr lang="en-NZ" sz="3400" b="1" i="1" dirty="0">
                <a:solidFill>
                  <a:srgbClr val="FFFF00"/>
                </a:solidFill>
              </a:rPr>
              <a:t> and with all your soul and with all your strength and with all your mind’; and, ‘Love your </a:t>
            </a:r>
            <a:r>
              <a:rPr lang="en-NZ" sz="3400" b="1" i="1" dirty="0" smtClean="0">
                <a:solidFill>
                  <a:srgbClr val="FFFF00"/>
                </a:solidFill>
              </a:rPr>
              <a:t>neighbour </a:t>
            </a:r>
            <a:r>
              <a:rPr lang="en-NZ" sz="3400" b="1" i="1" dirty="0">
                <a:solidFill>
                  <a:srgbClr val="FFFF00"/>
                </a:solidFill>
              </a:rPr>
              <a:t>as yourself.’” </a:t>
            </a:r>
            <a:endParaRPr lang="en-NZ" sz="3400" b="1" i="1" dirty="0" smtClean="0">
              <a:solidFill>
                <a:srgbClr val="FFFF00"/>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2696964518"/>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t>
            </a:r>
            <a:r>
              <a:rPr lang="en-NZ" sz="3400" b="1" i="1" u="sng" dirty="0">
                <a:solidFill>
                  <a:srgbClr val="FFFF00"/>
                </a:solidFill>
              </a:rPr>
              <a:t>Love the Lord your God</a:t>
            </a:r>
            <a:r>
              <a:rPr lang="en-NZ" sz="3400" b="1" i="1" dirty="0">
                <a:solidFill>
                  <a:srgbClr val="FFFF00"/>
                </a:solidFill>
              </a:rPr>
              <a:t> with all your </a:t>
            </a:r>
            <a:r>
              <a:rPr lang="en-NZ" sz="3400" b="1" i="1" u="sng" dirty="0">
                <a:solidFill>
                  <a:srgbClr val="FFFF00"/>
                </a:solidFill>
              </a:rPr>
              <a:t>heart</a:t>
            </a:r>
            <a:r>
              <a:rPr lang="en-NZ" sz="3400" b="1" i="1" dirty="0">
                <a:solidFill>
                  <a:srgbClr val="FFFF00"/>
                </a:solidFill>
              </a:rPr>
              <a:t> and with all your </a:t>
            </a:r>
            <a:r>
              <a:rPr lang="en-NZ" sz="3400" b="1" i="1" u="sng" dirty="0">
                <a:solidFill>
                  <a:srgbClr val="FFFF00"/>
                </a:solidFill>
              </a:rPr>
              <a:t>soul</a:t>
            </a:r>
            <a:r>
              <a:rPr lang="en-NZ" sz="3400" b="1" i="1" dirty="0">
                <a:solidFill>
                  <a:srgbClr val="FFFF00"/>
                </a:solidFill>
              </a:rPr>
              <a:t> and with all your strength and with all your mind’; and, ‘Love your </a:t>
            </a:r>
            <a:r>
              <a:rPr lang="en-NZ" sz="3400" b="1" i="1" dirty="0" smtClean="0">
                <a:solidFill>
                  <a:srgbClr val="FFFF00"/>
                </a:solidFill>
              </a:rPr>
              <a:t>neighbour </a:t>
            </a:r>
            <a:r>
              <a:rPr lang="en-NZ" sz="3400" b="1" i="1" dirty="0">
                <a:solidFill>
                  <a:srgbClr val="FFFF00"/>
                </a:solidFill>
              </a:rPr>
              <a:t>as yourself.’” </a:t>
            </a:r>
            <a:endParaRPr lang="en-NZ" sz="3400" b="1" i="1" dirty="0" smtClean="0">
              <a:solidFill>
                <a:srgbClr val="FFFF00"/>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455668641"/>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t>
            </a:r>
            <a:r>
              <a:rPr lang="en-NZ" sz="3400" b="1" i="1" u="sng" dirty="0">
                <a:solidFill>
                  <a:srgbClr val="FFFF00"/>
                </a:solidFill>
              </a:rPr>
              <a:t>Love the Lord your God</a:t>
            </a:r>
            <a:r>
              <a:rPr lang="en-NZ" sz="3400" b="1" i="1" dirty="0">
                <a:solidFill>
                  <a:srgbClr val="FFFF00"/>
                </a:solidFill>
              </a:rPr>
              <a:t> with all your </a:t>
            </a:r>
            <a:r>
              <a:rPr lang="en-NZ" sz="3400" b="1" i="1" u="sng" dirty="0">
                <a:solidFill>
                  <a:srgbClr val="FFFF00"/>
                </a:solidFill>
              </a:rPr>
              <a:t>heart</a:t>
            </a:r>
            <a:r>
              <a:rPr lang="en-NZ" sz="3400" b="1" i="1" dirty="0">
                <a:solidFill>
                  <a:srgbClr val="FFFF00"/>
                </a:solidFill>
              </a:rPr>
              <a:t> and with all your </a:t>
            </a:r>
            <a:r>
              <a:rPr lang="en-NZ" sz="3400" b="1" i="1" u="sng" dirty="0">
                <a:solidFill>
                  <a:srgbClr val="FFFF00"/>
                </a:solidFill>
              </a:rPr>
              <a:t>soul</a:t>
            </a:r>
            <a:r>
              <a:rPr lang="en-NZ" sz="3400" b="1" i="1" dirty="0">
                <a:solidFill>
                  <a:srgbClr val="FFFF00"/>
                </a:solidFill>
              </a:rPr>
              <a:t> and with all your </a:t>
            </a:r>
            <a:r>
              <a:rPr lang="en-NZ" sz="3400" b="1" i="1" u="sng" dirty="0">
                <a:solidFill>
                  <a:srgbClr val="FFFF00"/>
                </a:solidFill>
              </a:rPr>
              <a:t>strength</a:t>
            </a:r>
            <a:r>
              <a:rPr lang="en-NZ" sz="3400" b="1" i="1" dirty="0">
                <a:solidFill>
                  <a:srgbClr val="FFFF00"/>
                </a:solidFill>
              </a:rPr>
              <a:t> and with all your mind’; and, ‘Love your </a:t>
            </a:r>
            <a:r>
              <a:rPr lang="en-NZ" sz="3400" b="1" i="1" dirty="0" smtClean="0">
                <a:solidFill>
                  <a:srgbClr val="FFFF00"/>
                </a:solidFill>
              </a:rPr>
              <a:t>neighbour </a:t>
            </a:r>
            <a:r>
              <a:rPr lang="en-NZ" sz="3400" b="1" i="1" dirty="0">
                <a:solidFill>
                  <a:srgbClr val="FFFF00"/>
                </a:solidFill>
              </a:rPr>
              <a:t>as yourself.’” </a:t>
            </a:r>
            <a:endParaRPr lang="en-NZ" sz="3400" b="1" i="1" dirty="0" smtClean="0">
              <a:solidFill>
                <a:srgbClr val="FFFF00"/>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2888303381"/>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t>
            </a:r>
            <a:r>
              <a:rPr lang="en-NZ" sz="3400" b="1" i="1" u="sng" dirty="0">
                <a:solidFill>
                  <a:srgbClr val="FFFF00"/>
                </a:solidFill>
              </a:rPr>
              <a:t>Love the Lord your God</a:t>
            </a:r>
            <a:r>
              <a:rPr lang="en-NZ" sz="3400" b="1" i="1" dirty="0">
                <a:solidFill>
                  <a:srgbClr val="FFFF00"/>
                </a:solidFill>
              </a:rPr>
              <a:t> with all your </a:t>
            </a:r>
            <a:r>
              <a:rPr lang="en-NZ" sz="3400" b="1" i="1" u="sng" dirty="0">
                <a:solidFill>
                  <a:srgbClr val="FFFF00"/>
                </a:solidFill>
              </a:rPr>
              <a:t>heart</a:t>
            </a:r>
            <a:r>
              <a:rPr lang="en-NZ" sz="3400" b="1" i="1" dirty="0">
                <a:solidFill>
                  <a:srgbClr val="FFFF00"/>
                </a:solidFill>
              </a:rPr>
              <a:t> and with all your </a:t>
            </a:r>
            <a:r>
              <a:rPr lang="en-NZ" sz="3400" b="1" i="1" u="sng" dirty="0">
                <a:solidFill>
                  <a:srgbClr val="FFFF00"/>
                </a:solidFill>
              </a:rPr>
              <a:t>soul</a:t>
            </a:r>
            <a:r>
              <a:rPr lang="en-NZ" sz="3400" b="1" i="1" dirty="0">
                <a:solidFill>
                  <a:srgbClr val="FFFF00"/>
                </a:solidFill>
              </a:rPr>
              <a:t> and with all your </a:t>
            </a:r>
            <a:r>
              <a:rPr lang="en-NZ" sz="3400" b="1" i="1" u="sng" dirty="0">
                <a:solidFill>
                  <a:srgbClr val="FFFF00"/>
                </a:solidFill>
              </a:rPr>
              <a:t>strength</a:t>
            </a:r>
            <a:r>
              <a:rPr lang="en-NZ" sz="3400" b="1" i="1" dirty="0">
                <a:solidFill>
                  <a:srgbClr val="FFFF00"/>
                </a:solidFill>
              </a:rPr>
              <a:t> and with all your </a:t>
            </a:r>
            <a:r>
              <a:rPr lang="en-NZ" sz="3400" b="1" i="1" u="sng" dirty="0">
                <a:solidFill>
                  <a:srgbClr val="FFFF00"/>
                </a:solidFill>
              </a:rPr>
              <a:t>mind</a:t>
            </a:r>
            <a:r>
              <a:rPr lang="en-NZ" sz="3400" b="1" i="1" dirty="0">
                <a:solidFill>
                  <a:srgbClr val="FFFF00"/>
                </a:solidFill>
              </a:rPr>
              <a:t>’; and, ‘Love your </a:t>
            </a:r>
            <a:r>
              <a:rPr lang="en-NZ" sz="3400" b="1" i="1" dirty="0" smtClean="0">
                <a:solidFill>
                  <a:srgbClr val="FFFF00"/>
                </a:solidFill>
              </a:rPr>
              <a:t>neighbour </a:t>
            </a:r>
            <a:r>
              <a:rPr lang="en-NZ" sz="3400" b="1" i="1" dirty="0">
                <a:solidFill>
                  <a:srgbClr val="FFFF00"/>
                </a:solidFill>
              </a:rPr>
              <a:t>as yourself.’” </a:t>
            </a:r>
            <a:endParaRPr lang="en-NZ" sz="3400" b="1" i="1" dirty="0" smtClean="0">
              <a:solidFill>
                <a:srgbClr val="FFFF00"/>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4161741457"/>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r>
              <a:rPr lang="en-NZ" sz="3400" b="1" dirty="0" smtClean="0">
                <a:solidFill>
                  <a:schemeClr val="bg1"/>
                </a:solidFill>
              </a:rPr>
              <a:t>	= Deuteronomy 6:5</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t>
            </a:r>
            <a:r>
              <a:rPr lang="en-NZ" sz="3400" b="1" i="1" u="sng" dirty="0">
                <a:solidFill>
                  <a:srgbClr val="FFFF00"/>
                </a:solidFill>
              </a:rPr>
              <a:t>Love the Lord your God</a:t>
            </a:r>
            <a:r>
              <a:rPr lang="en-NZ" sz="3400" b="1" i="1" dirty="0">
                <a:solidFill>
                  <a:srgbClr val="FFFF00"/>
                </a:solidFill>
              </a:rPr>
              <a:t> with all your </a:t>
            </a:r>
            <a:r>
              <a:rPr lang="en-NZ" sz="3400" b="1" i="1" u="sng" dirty="0">
                <a:solidFill>
                  <a:srgbClr val="FFFF00"/>
                </a:solidFill>
              </a:rPr>
              <a:t>heart</a:t>
            </a:r>
            <a:r>
              <a:rPr lang="en-NZ" sz="3400" b="1" i="1" dirty="0">
                <a:solidFill>
                  <a:srgbClr val="FFFF00"/>
                </a:solidFill>
              </a:rPr>
              <a:t> and with all your </a:t>
            </a:r>
            <a:r>
              <a:rPr lang="en-NZ" sz="3400" b="1" i="1" u="sng" dirty="0">
                <a:solidFill>
                  <a:srgbClr val="FFFF00"/>
                </a:solidFill>
              </a:rPr>
              <a:t>soul</a:t>
            </a:r>
            <a:r>
              <a:rPr lang="en-NZ" sz="3400" b="1" i="1" dirty="0">
                <a:solidFill>
                  <a:srgbClr val="FFFF00"/>
                </a:solidFill>
              </a:rPr>
              <a:t> and with all your </a:t>
            </a:r>
            <a:r>
              <a:rPr lang="en-NZ" sz="3400" b="1" i="1" u="sng" dirty="0">
                <a:solidFill>
                  <a:srgbClr val="FFFF00"/>
                </a:solidFill>
              </a:rPr>
              <a:t>strength</a:t>
            </a:r>
            <a:r>
              <a:rPr lang="en-NZ" sz="3400" b="1" i="1" dirty="0">
                <a:solidFill>
                  <a:srgbClr val="FFFF00"/>
                </a:solidFill>
              </a:rPr>
              <a:t> and with all your </a:t>
            </a:r>
            <a:r>
              <a:rPr lang="en-NZ" sz="3400" b="1" i="1" u="sng" dirty="0">
                <a:solidFill>
                  <a:srgbClr val="FFFF00"/>
                </a:solidFill>
              </a:rPr>
              <a:t>mind</a:t>
            </a:r>
            <a:r>
              <a:rPr lang="en-NZ" sz="3400" b="1" i="1" dirty="0">
                <a:solidFill>
                  <a:srgbClr val="FFFF00"/>
                </a:solidFill>
              </a:rPr>
              <a:t>’; and, ‘Love your </a:t>
            </a:r>
            <a:r>
              <a:rPr lang="en-NZ" sz="3400" b="1" i="1" dirty="0" smtClean="0">
                <a:solidFill>
                  <a:srgbClr val="FFFF00"/>
                </a:solidFill>
              </a:rPr>
              <a:t>neighbour </a:t>
            </a:r>
            <a:r>
              <a:rPr lang="en-NZ" sz="3400" b="1" i="1" dirty="0">
                <a:solidFill>
                  <a:srgbClr val="FFFF00"/>
                </a:solidFill>
              </a:rPr>
              <a:t>as yourself.’” </a:t>
            </a:r>
            <a:endParaRPr lang="en-NZ" sz="3400" b="1" i="1" dirty="0" smtClean="0">
              <a:solidFill>
                <a:srgbClr val="FFFF00"/>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3000847311"/>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r>
              <a:rPr lang="en-NZ" sz="3400" b="1" dirty="0" smtClean="0">
                <a:solidFill>
                  <a:schemeClr val="bg1"/>
                </a:solidFill>
              </a:rPr>
              <a:t>	= Deuteronomy 6:5</a:t>
            </a:r>
            <a:endParaRPr lang="en-NZ" sz="3400" b="1" dirty="0">
              <a:solidFill>
                <a:schemeClr val="bg1"/>
              </a:solidFill>
            </a:endParaRPr>
          </a:p>
          <a:p>
            <a:pPr algn="l">
              <a:lnSpc>
                <a:spcPct val="100000"/>
              </a:lnSpc>
              <a:spcBef>
                <a:spcPts val="0"/>
              </a:spcBef>
            </a:pPr>
            <a:r>
              <a:rPr lang="en-NZ" sz="3400" b="1" dirty="0" smtClean="0">
                <a:solidFill>
                  <a:schemeClr val="bg1"/>
                </a:solidFill>
              </a:rPr>
              <a:t>	Children of Israel on their way</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t>
            </a:r>
            <a:r>
              <a:rPr lang="en-NZ" sz="3400" b="1" i="1" u="sng" dirty="0">
                <a:solidFill>
                  <a:srgbClr val="FFFF00"/>
                </a:solidFill>
              </a:rPr>
              <a:t>Love the Lord your God</a:t>
            </a:r>
            <a:r>
              <a:rPr lang="en-NZ" sz="3400" b="1" i="1" dirty="0">
                <a:solidFill>
                  <a:srgbClr val="FFFF00"/>
                </a:solidFill>
              </a:rPr>
              <a:t> with all your </a:t>
            </a:r>
            <a:r>
              <a:rPr lang="en-NZ" sz="3400" b="1" i="1" u="sng" dirty="0">
                <a:solidFill>
                  <a:srgbClr val="FFFF00"/>
                </a:solidFill>
              </a:rPr>
              <a:t>heart</a:t>
            </a:r>
            <a:r>
              <a:rPr lang="en-NZ" sz="3400" b="1" i="1" dirty="0">
                <a:solidFill>
                  <a:srgbClr val="FFFF00"/>
                </a:solidFill>
              </a:rPr>
              <a:t> and with all your </a:t>
            </a:r>
            <a:r>
              <a:rPr lang="en-NZ" sz="3400" b="1" i="1" u="sng" dirty="0">
                <a:solidFill>
                  <a:srgbClr val="FFFF00"/>
                </a:solidFill>
              </a:rPr>
              <a:t>soul</a:t>
            </a:r>
            <a:r>
              <a:rPr lang="en-NZ" sz="3400" b="1" i="1" dirty="0">
                <a:solidFill>
                  <a:srgbClr val="FFFF00"/>
                </a:solidFill>
              </a:rPr>
              <a:t> and with all your </a:t>
            </a:r>
            <a:r>
              <a:rPr lang="en-NZ" sz="3400" b="1" i="1" u="sng" dirty="0">
                <a:solidFill>
                  <a:srgbClr val="FFFF00"/>
                </a:solidFill>
              </a:rPr>
              <a:t>strength</a:t>
            </a:r>
            <a:r>
              <a:rPr lang="en-NZ" sz="3400" b="1" i="1" dirty="0">
                <a:solidFill>
                  <a:srgbClr val="FFFF00"/>
                </a:solidFill>
              </a:rPr>
              <a:t> and with all your </a:t>
            </a:r>
            <a:r>
              <a:rPr lang="en-NZ" sz="3400" b="1" i="1" u="sng" dirty="0">
                <a:solidFill>
                  <a:srgbClr val="FFFF00"/>
                </a:solidFill>
              </a:rPr>
              <a:t>mind</a:t>
            </a:r>
            <a:r>
              <a:rPr lang="en-NZ" sz="3400" b="1" i="1" dirty="0">
                <a:solidFill>
                  <a:srgbClr val="FFFF00"/>
                </a:solidFill>
              </a:rPr>
              <a:t>’; and, ‘Love your </a:t>
            </a:r>
            <a:r>
              <a:rPr lang="en-NZ" sz="3400" b="1" i="1" dirty="0" smtClean="0">
                <a:solidFill>
                  <a:srgbClr val="FFFF00"/>
                </a:solidFill>
              </a:rPr>
              <a:t>neighbour </a:t>
            </a:r>
            <a:r>
              <a:rPr lang="en-NZ" sz="3400" b="1" i="1" dirty="0">
                <a:solidFill>
                  <a:srgbClr val="FFFF00"/>
                </a:solidFill>
              </a:rPr>
              <a:t>as yourself.’” </a:t>
            </a:r>
            <a:endParaRPr lang="en-NZ" sz="3400" b="1" i="1" dirty="0" smtClean="0">
              <a:solidFill>
                <a:srgbClr val="FFFF00"/>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2456494894"/>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r>
              <a:rPr lang="en-NZ" sz="3400" b="1" dirty="0" smtClean="0">
                <a:solidFill>
                  <a:schemeClr val="bg1"/>
                </a:solidFill>
              </a:rPr>
              <a:t>	= Deuteronomy 6:5</a:t>
            </a:r>
            <a:endParaRPr lang="en-NZ" sz="3400" b="1" dirty="0">
              <a:solidFill>
                <a:schemeClr val="bg1"/>
              </a:solidFill>
            </a:endParaRPr>
          </a:p>
          <a:p>
            <a:pPr algn="l">
              <a:lnSpc>
                <a:spcPct val="100000"/>
              </a:lnSpc>
              <a:spcBef>
                <a:spcPts val="0"/>
              </a:spcBef>
            </a:pPr>
            <a:r>
              <a:rPr lang="en-NZ" sz="3400" b="1" dirty="0" smtClean="0">
                <a:solidFill>
                  <a:schemeClr val="bg1"/>
                </a:solidFill>
              </a:rPr>
              <a:t>	Children of Israel on their way</a:t>
            </a:r>
            <a:endParaRPr lang="en-NZ" sz="3400" b="1" dirty="0">
              <a:solidFill>
                <a:schemeClr val="bg1"/>
              </a:solidFill>
            </a:endParaRPr>
          </a:p>
          <a:p>
            <a:pPr algn="l">
              <a:lnSpc>
                <a:spcPct val="100000"/>
              </a:lnSpc>
              <a:spcBef>
                <a:spcPts val="0"/>
              </a:spcBef>
            </a:pPr>
            <a:r>
              <a:rPr lang="en-NZ" sz="3400" b="1" dirty="0" smtClean="0">
                <a:solidFill>
                  <a:schemeClr val="bg1"/>
                </a:solidFill>
              </a:rPr>
              <a:t>	Given command – love the Lord..</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t>
            </a:r>
            <a:r>
              <a:rPr lang="en-NZ" sz="3400" b="1" i="1" u="sng" dirty="0">
                <a:solidFill>
                  <a:srgbClr val="FFFF00"/>
                </a:solidFill>
              </a:rPr>
              <a:t>Love the Lord your God</a:t>
            </a:r>
            <a:r>
              <a:rPr lang="en-NZ" sz="3400" b="1" i="1" dirty="0">
                <a:solidFill>
                  <a:srgbClr val="FFFF00"/>
                </a:solidFill>
              </a:rPr>
              <a:t> with all your </a:t>
            </a:r>
            <a:r>
              <a:rPr lang="en-NZ" sz="3400" b="1" i="1" u="sng" dirty="0">
                <a:solidFill>
                  <a:srgbClr val="FFFF00"/>
                </a:solidFill>
              </a:rPr>
              <a:t>heart</a:t>
            </a:r>
            <a:r>
              <a:rPr lang="en-NZ" sz="3400" b="1" i="1" dirty="0">
                <a:solidFill>
                  <a:srgbClr val="FFFF00"/>
                </a:solidFill>
              </a:rPr>
              <a:t> and with all your </a:t>
            </a:r>
            <a:r>
              <a:rPr lang="en-NZ" sz="3400" b="1" i="1" u="sng" dirty="0">
                <a:solidFill>
                  <a:srgbClr val="FFFF00"/>
                </a:solidFill>
              </a:rPr>
              <a:t>soul</a:t>
            </a:r>
            <a:r>
              <a:rPr lang="en-NZ" sz="3400" b="1" i="1" dirty="0">
                <a:solidFill>
                  <a:srgbClr val="FFFF00"/>
                </a:solidFill>
              </a:rPr>
              <a:t> and with all your </a:t>
            </a:r>
            <a:r>
              <a:rPr lang="en-NZ" sz="3400" b="1" i="1" u="sng" dirty="0">
                <a:solidFill>
                  <a:srgbClr val="FFFF00"/>
                </a:solidFill>
              </a:rPr>
              <a:t>strength</a:t>
            </a:r>
            <a:r>
              <a:rPr lang="en-NZ" sz="3400" b="1" i="1" dirty="0">
                <a:solidFill>
                  <a:srgbClr val="FFFF00"/>
                </a:solidFill>
              </a:rPr>
              <a:t> and with all your </a:t>
            </a:r>
            <a:r>
              <a:rPr lang="en-NZ" sz="3400" b="1" i="1" u="sng" dirty="0">
                <a:solidFill>
                  <a:srgbClr val="FFFF00"/>
                </a:solidFill>
              </a:rPr>
              <a:t>mind</a:t>
            </a:r>
            <a:r>
              <a:rPr lang="en-NZ" sz="3400" b="1" i="1" dirty="0">
                <a:solidFill>
                  <a:srgbClr val="FFFF00"/>
                </a:solidFill>
              </a:rPr>
              <a:t>’; and, ‘Love your </a:t>
            </a:r>
            <a:r>
              <a:rPr lang="en-NZ" sz="3400" b="1" i="1" dirty="0" smtClean="0">
                <a:solidFill>
                  <a:srgbClr val="FFFF00"/>
                </a:solidFill>
              </a:rPr>
              <a:t>neighbour </a:t>
            </a:r>
            <a:r>
              <a:rPr lang="en-NZ" sz="3400" b="1" i="1" dirty="0">
                <a:solidFill>
                  <a:srgbClr val="FFFF00"/>
                </a:solidFill>
              </a:rPr>
              <a:t>as yourself.’” </a:t>
            </a:r>
            <a:endParaRPr lang="en-NZ" sz="3400" b="1" i="1" dirty="0" smtClean="0">
              <a:solidFill>
                <a:srgbClr val="FFFF00"/>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3672754427"/>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r>
              <a:rPr lang="en-NZ" sz="3400" b="1" dirty="0" smtClean="0">
                <a:solidFill>
                  <a:schemeClr val="bg1"/>
                </a:solidFill>
              </a:rPr>
              <a:t>	= Deuteronomy 6:5</a:t>
            </a:r>
            <a:endParaRPr lang="en-NZ" sz="3400" b="1" dirty="0">
              <a:solidFill>
                <a:schemeClr val="bg1"/>
              </a:solidFill>
            </a:endParaRPr>
          </a:p>
          <a:p>
            <a:pPr algn="l">
              <a:lnSpc>
                <a:spcPct val="100000"/>
              </a:lnSpc>
              <a:spcBef>
                <a:spcPts val="0"/>
              </a:spcBef>
            </a:pPr>
            <a:r>
              <a:rPr lang="en-NZ" sz="3400" b="1" dirty="0" smtClean="0">
                <a:solidFill>
                  <a:schemeClr val="bg1"/>
                </a:solidFill>
              </a:rPr>
              <a:t>	Children of Israel on their way</a:t>
            </a:r>
            <a:endParaRPr lang="en-NZ" sz="3400" b="1" dirty="0">
              <a:solidFill>
                <a:schemeClr val="bg1"/>
              </a:solidFill>
            </a:endParaRPr>
          </a:p>
          <a:p>
            <a:pPr algn="l">
              <a:lnSpc>
                <a:spcPct val="100000"/>
              </a:lnSpc>
              <a:spcBef>
                <a:spcPts val="0"/>
              </a:spcBef>
            </a:pPr>
            <a:r>
              <a:rPr lang="en-NZ" sz="3400" b="1" dirty="0" smtClean="0">
                <a:solidFill>
                  <a:schemeClr val="bg1"/>
                </a:solidFill>
              </a:rPr>
              <a:t>	Given command – love the Lord..</a:t>
            </a:r>
          </a:p>
          <a:p>
            <a:pPr algn="l">
              <a:lnSpc>
                <a:spcPct val="100000"/>
              </a:lnSpc>
              <a:spcBef>
                <a:spcPts val="0"/>
              </a:spcBef>
            </a:pPr>
            <a:r>
              <a:rPr lang="en-NZ" sz="3400" b="1" dirty="0" smtClean="0">
                <a:solidFill>
                  <a:schemeClr val="bg1"/>
                </a:solidFill>
              </a:rPr>
              <a:t>	To ensure faithfulness to covenant</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t>
            </a:r>
            <a:r>
              <a:rPr lang="en-NZ" sz="3400" b="1" i="1" u="sng" dirty="0">
                <a:solidFill>
                  <a:srgbClr val="FFFF00"/>
                </a:solidFill>
              </a:rPr>
              <a:t>Love the Lord your God</a:t>
            </a:r>
            <a:r>
              <a:rPr lang="en-NZ" sz="3400" b="1" i="1" dirty="0">
                <a:solidFill>
                  <a:srgbClr val="FFFF00"/>
                </a:solidFill>
              </a:rPr>
              <a:t> with all your </a:t>
            </a:r>
            <a:r>
              <a:rPr lang="en-NZ" sz="3400" b="1" i="1" u="sng" dirty="0">
                <a:solidFill>
                  <a:srgbClr val="FFFF00"/>
                </a:solidFill>
              </a:rPr>
              <a:t>heart</a:t>
            </a:r>
            <a:r>
              <a:rPr lang="en-NZ" sz="3400" b="1" i="1" dirty="0">
                <a:solidFill>
                  <a:srgbClr val="FFFF00"/>
                </a:solidFill>
              </a:rPr>
              <a:t> and with all your </a:t>
            </a:r>
            <a:r>
              <a:rPr lang="en-NZ" sz="3400" b="1" i="1" u="sng" dirty="0">
                <a:solidFill>
                  <a:srgbClr val="FFFF00"/>
                </a:solidFill>
              </a:rPr>
              <a:t>soul</a:t>
            </a:r>
            <a:r>
              <a:rPr lang="en-NZ" sz="3400" b="1" i="1" dirty="0">
                <a:solidFill>
                  <a:srgbClr val="FFFF00"/>
                </a:solidFill>
              </a:rPr>
              <a:t> and with all your </a:t>
            </a:r>
            <a:r>
              <a:rPr lang="en-NZ" sz="3400" b="1" i="1" u="sng" dirty="0">
                <a:solidFill>
                  <a:srgbClr val="FFFF00"/>
                </a:solidFill>
              </a:rPr>
              <a:t>strength</a:t>
            </a:r>
            <a:r>
              <a:rPr lang="en-NZ" sz="3400" b="1" i="1" dirty="0">
                <a:solidFill>
                  <a:srgbClr val="FFFF00"/>
                </a:solidFill>
              </a:rPr>
              <a:t> and with all your </a:t>
            </a:r>
            <a:r>
              <a:rPr lang="en-NZ" sz="3400" b="1" i="1" u="sng" dirty="0">
                <a:solidFill>
                  <a:srgbClr val="FFFF00"/>
                </a:solidFill>
              </a:rPr>
              <a:t>mind</a:t>
            </a:r>
            <a:r>
              <a:rPr lang="en-NZ" sz="3400" b="1" i="1" dirty="0">
                <a:solidFill>
                  <a:srgbClr val="FFFF00"/>
                </a:solidFill>
              </a:rPr>
              <a:t>’; and, ‘Love your </a:t>
            </a:r>
            <a:r>
              <a:rPr lang="en-NZ" sz="3400" b="1" i="1" dirty="0" smtClean="0">
                <a:solidFill>
                  <a:srgbClr val="FFFF00"/>
                </a:solidFill>
              </a:rPr>
              <a:t>neighbour </a:t>
            </a:r>
            <a:r>
              <a:rPr lang="en-NZ" sz="3400" b="1" i="1" dirty="0">
                <a:solidFill>
                  <a:srgbClr val="FFFF00"/>
                </a:solidFill>
              </a:rPr>
              <a:t>as yourself.’” </a:t>
            </a:r>
            <a:endParaRPr lang="en-NZ" sz="3400" b="1" i="1" dirty="0" smtClean="0">
              <a:solidFill>
                <a:srgbClr val="FFFF00"/>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1160499956"/>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r>
              <a:rPr lang="en-NZ" sz="3400" b="1" dirty="0" smtClean="0">
                <a:solidFill>
                  <a:schemeClr val="bg1"/>
                </a:solidFill>
              </a:rPr>
              <a:t>	- Illustration of ‘loving the Lord your God…. 	In the Old Testament story</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t>
            </a:r>
            <a:r>
              <a:rPr lang="en-NZ" sz="3400" b="1" i="1" u="sng" dirty="0">
                <a:solidFill>
                  <a:srgbClr val="FFFF00"/>
                </a:solidFill>
              </a:rPr>
              <a:t>Love the Lord your God</a:t>
            </a:r>
            <a:r>
              <a:rPr lang="en-NZ" sz="3400" b="1" i="1" dirty="0">
                <a:solidFill>
                  <a:srgbClr val="FFFF00"/>
                </a:solidFill>
              </a:rPr>
              <a:t> with all your </a:t>
            </a:r>
            <a:r>
              <a:rPr lang="en-NZ" sz="3400" b="1" i="1" u="sng" dirty="0">
                <a:solidFill>
                  <a:srgbClr val="FFFF00"/>
                </a:solidFill>
              </a:rPr>
              <a:t>heart</a:t>
            </a:r>
            <a:r>
              <a:rPr lang="en-NZ" sz="3400" b="1" i="1" dirty="0">
                <a:solidFill>
                  <a:srgbClr val="FFFF00"/>
                </a:solidFill>
              </a:rPr>
              <a:t> and with all your </a:t>
            </a:r>
            <a:r>
              <a:rPr lang="en-NZ" sz="3400" b="1" i="1" u="sng" dirty="0">
                <a:solidFill>
                  <a:srgbClr val="FFFF00"/>
                </a:solidFill>
              </a:rPr>
              <a:t>soul</a:t>
            </a:r>
            <a:r>
              <a:rPr lang="en-NZ" sz="3400" b="1" i="1" dirty="0">
                <a:solidFill>
                  <a:srgbClr val="FFFF00"/>
                </a:solidFill>
              </a:rPr>
              <a:t> and with all your </a:t>
            </a:r>
            <a:r>
              <a:rPr lang="en-NZ" sz="3400" b="1" i="1" u="sng" dirty="0">
                <a:solidFill>
                  <a:srgbClr val="FFFF00"/>
                </a:solidFill>
              </a:rPr>
              <a:t>strength</a:t>
            </a:r>
            <a:r>
              <a:rPr lang="en-NZ" sz="3400" b="1" i="1" dirty="0">
                <a:solidFill>
                  <a:srgbClr val="FFFF00"/>
                </a:solidFill>
              </a:rPr>
              <a:t> and with all your </a:t>
            </a:r>
            <a:r>
              <a:rPr lang="en-NZ" sz="3400" b="1" i="1" u="sng" dirty="0">
                <a:solidFill>
                  <a:srgbClr val="FFFF00"/>
                </a:solidFill>
              </a:rPr>
              <a:t>mind</a:t>
            </a:r>
            <a:r>
              <a:rPr lang="en-NZ" sz="3400" b="1" i="1" dirty="0">
                <a:solidFill>
                  <a:srgbClr val="FFFF00"/>
                </a:solidFill>
              </a:rPr>
              <a:t>’; and, ‘Love your </a:t>
            </a:r>
            <a:r>
              <a:rPr lang="en-NZ" sz="3400" b="1" i="1" dirty="0" smtClean="0">
                <a:solidFill>
                  <a:srgbClr val="FFFF00"/>
                </a:solidFill>
              </a:rPr>
              <a:t>neighbour </a:t>
            </a:r>
            <a:r>
              <a:rPr lang="en-NZ" sz="3400" b="1" i="1" dirty="0">
                <a:solidFill>
                  <a:srgbClr val="FFFF00"/>
                </a:solidFill>
              </a:rPr>
              <a:t>as yourself.’” </a:t>
            </a:r>
            <a:endParaRPr lang="en-NZ" sz="3400" b="1" i="1" dirty="0" smtClean="0">
              <a:solidFill>
                <a:srgbClr val="FFFF00"/>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95563959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t>
            </a:r>
            <a:endParaRPr lang="en-NZ" sz="3600" b="1" dirty="0">
              <a:solidFill>
                <a:schemeClr val="bg1"/>
              </a:solidFill>
            </a:endParaRPr>
          </a:p>
          <a:p>
            <a:pPr algn="l">
              <a:lnSpc>
                <a:spcPct val="100000"/>
              </a:lnSpc>
              <a:spcBef>
                <a:spcPts val="0"/>
              </a:spcBef>
            </a:pPr>
            <a:r>
              <a:rPr lang="en-NZ" sz="3400" b="1" dirty="0" smtClean="0">
                <a:solidFill>
                  <a:schemeClr val="bg1"/>
                </a:solidFill>
              </a:rPr>
              <a:t>9 </a:t>
            </a:r>
            <a:r>
              <a:rPr lang="en-NZ" sz="3400" b="1" dirty="0">
                <a:solidFill>
                  <a:schemeClr val="bg1"/>
                </a:solidFill>
              </a:rPr>
              <a:t>The places where Isaac's descendants worship will be destroyed. The holy places of Israel will be left in ruins. I will bring the dynasty of King Jeroboam to an end.”</a:t>
            </a: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smtClean="0">
                <a:solidFill>
                  <a:schemeClr val="bg1"/>
                </a:solidFill>
              </a:rPr>
              <a:t>10 </a:t>
            </a:r>
            <a:r>
              <a:rPr lang="en-NZ" sz="3400" b="1" dirty="0" err="1">
                <a:solidFill>
                  <a:schemeClr val="bg1"/>
                </a:solidFill>
              </a:rPr>
              <a:t>Amaziah</a:t>
            </a:r>
            <a:r>
              <a:rPr lang="en-NZ" sz="3400" b="1" dirty="0">
                <a:solidFill>
                  <a:schemeClr val="bg1"/>
                </a:solidFill>
              </a:rPr>
              <a:t>, the priest of Bethel, then sent a report to King Jeroboam of Israel: “Amos is plotting against you among the people. His speeches will destroy the country. 11 This is what he says: ‘Jeroboam will die in battle, and the people of Israel will be taken away from their land into exile</a:t>
            </a:r>
            <a:r>
              <a:rPr lang="en-NZ" sz="3400" b="1" dirty="0" smtClean="0">
                <a:solidFill>
                  <a:schemeClr val="bg1"/>
                </a:solidFill>
              </a:rPr>
              <a:t>.’”</a:t>
            </a:r>
          </a:p>
        </p:txBody>
      </p:sp>
    </p:spTree>
    <p:extLst>
      <p:ext uri="{BB962C8B-B14F-4D97-AF65-F5344CB8AC3E}">
        <p14:creationId xmlns:p14="http://schemas.microsoft.com/office/powerpoint/2010/main" val="3477951068"/>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r>
              <a:rPr lang="en-NZ" sz="3400" b="1" dirty="0" smtClean="0">
                <a:solidFill>
                  <a:schemeClr val="bg1"/>
                </a:solidFill>
              </a:rPr>
              <a:t>	- Illustration of ‘loving the Lord your God…. 	In the Old Testament story</a:t>
            </a:r>
          </a:p>
          <a:p>
            <a:pPr algn="l">
              <a:lnSpc>
                <a:spcPct val="100000"/>
              </a:lnSpc>
              <a:spcBef>
                <a:spcPts val="0"/>
              </a:spcBef>
            </a:pPr>
            <a:r>
              <a:rPr lang="en-NZ" sz="3400" b="1" dirty="0" smtClean="0">
                <a:solidFill>
                  <a:schemeClr val="bg1"/>
                </a:solidFill>
              </a:rPr>
              <a:t>	- Israel (northern kingdom) doing well</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t>
            </a:r>
            <a:r>
              <a:rPr lang="en-NZ" sz="3400" b="1" i="1" u="sng" dirty="0">
                <a:solidFill>
                  <a:srgbClr val="FFFF00"/>
                </a:solidFill>
              </a:rPr>
              <a:t>Love the Lord your God</a:t>
            </a:r>
            <a:r>
              <a:rPr lang="en-NZ" sz="3400" b="1" i="1" dirty="0">
                <a:solidFill>
                  <a:srgbClr val="FFFF00"/>
                </a:solidFill>
              </a:rPr>
              <a:t> with all your </a:t>
            </a:r>
            <a:r>
              <a:rPr lang="en-NZ" sz="3400" b="1" i="1" u="sng" dirty="0">
                <a:solidFill>
                  <a:srgbClr val="FFFF00"/>
                </a:solidFill>
              </a:rPr>
              <a:t>heart</a:t>
            </a:r>
            <a:r>
              <a:rPr lang="en-NZ" sz="3400" b="1" i="1" dirty="0">
                <a:solidFill>
                  <a:srgbClr val="FFFF00"/>
                </a:solidFill>
              </a:rPr>
              <a:t> and with all your </a:t>
            </a:r>
            <a:r>
              <a:rPr lang="en-NZ" sz="3400" b="1" i="1" u="sng" dirty="0">
                <a:solidFill>
                  <a:srgbClr val="FFFF00"/>
                </a:solidFill>
              </a:rPr>
              <a:t>soul</a:t>
            </a:r>
            <a:r>
              <a:rPr lang="en-NZ" sz="3400" b="1" i="1" dirty="0">
                <a:solidFill>
                  <a:srgbClr val="FFFF00"/>
                </a:solidFill>
              </a:rPr>
              <a:t> and with all your </a:t>
            </a:r>
            <a:r>
              <a:rPr lang="en-NZ" sz="3400" b="1" i="1" u="sng" dirty="0">
                <a:solidFill>
                  <a:srgbClr val="FFFF00"/>
                </a:solidFill>
              </a:rPr>
              <a:t>strength</a:t>
            </a:r>
            <a:r>
              <a:rPr lang="en-NZ" sz="3400" b="1" i="1" dirty="0">
                <a:solidFill>
                  <a:srgbClr val="FFFF00"/>
                </a:solidFill>
              </a:rPr>
              <a:t> and with all your </a:t>
            </a:r>
            <a:r>
              <a:rPr lang="en-NZ" sz="3400" b="1" i="1" u="sng" dirty="0">
                <a:solidFill>
                  <a:srgbClr val="FFFF00"/>
                </a:solidFill>
              </a:rPr>
              <a:t>mind</a:t>
            </a:r>
            <a:r>
              <a:rPr lang="en-NZ" sz="3400" b="1" i="1" dirty="0">
                <a:solidFill>
                  <a:srgbClr val="FFFF00"/>
                </a:solidFill>
              </a:rPr>
              <a:t>’; and, ‘Love your </a:t>
            </a:r>
            <a:r>
              <a:rPr lang="en-NZ" sz="3400" b="1" i="1" dirty="0" smtClean="0">
                <a:solidFill>
                  <a:srgbClr val="FFFF00"/>
                </a:solidFill>
              </a:rPr>
              <a:t>neighbour </a:t>
            </a:r>
            <a:r>
              <a:rPr lang="en-NZ" sz="3400" b="1" i="1" dirty="0">
                <a:solidFill>
                  <a:srgbClr val="FFFF00"/>
                </a:solidFill>
              </a:rPr>
              <a:t>as yourself.’” </a:t>
            </a:r>
            <a:endParaRPr lang="en-NZ" sz="3400" b="1" i="1" dirty="0" smtClean="0">
              <a:solidFill>
                <a:srgbClr val="FFFF00"/>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1115669187"/>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r>
              <a:rPr lang="en-NZ" sz="3400" b="1" dirty="0" smtClean="0">
                <a:solidFill>
                  <a:schemeClr val="bg1"/>
                </a:solidFill>
              </a:rPr>
              <a:t>	- Illustration of ‘loving the Lord your God…. 	In the Old Testament story</a:t>
            </a:r>
          </a:p>
          <a:p>
            <a:pPr algn="l">
              <a:lnSpc>
                <a:spcPct val="100000"/>
              </a:lnSpc>
              <a:spcBef>
                <a:spcPts val="0"/>
              </a:spcBef>
            </a:pPr>
            <a:r>
              <a:rPr lang="en-NZ" sz="3400" b="1" dirty="0" smtClean="0">
                <a:solidFill>
                  <a:schemeClr val="bg1"/>
                </a:solidFill>
              </a:rPr>
              <a:t>	- Israel (northern kingdom) doing well</a:t>
            </a:r>
          </a:p>
          <a:p>
            <a:pPr algn="l">
              <a:lnSpc>
                <a:spcPct val="100000"/>
              </a:lnSpc>
              <a:spcBef>
                <a:spcPts val="0"/>
              </a:spcBef>
            </a:pPr>
            <a:r>
              <a:rPr lang="en-NZ" sz="3400" b="1" dirty="0" smtClean="0">
                <a:solidFill>
                  <a:schemeClr val="bg1"/>
                </a:solidFill>
              </a:rPr>
              <a:t>	- spiritually, doing poorly</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t>
            </a:r>
            <a:r>
              <a:rPr lang="en-NZ" sz="3400" b="1" i="1" u="sng" dirty="0">
                <a:solidFill>
                  <a:srgbClr val="FFFF00"/>
                </a:solidFill>
              </a:rPr>
              <a:t>Love the Lord your God</a:t>
            </a:r>
            <a:r>
              <a:rPr lang="en-NZ" sz="3400" b="1" i="1" dirty="0">
                <a:solidFill>
                  <a:srgbClr val="FFFF00"/>
                </a:solidFill>
              </a:rPr>
              <a:t> with all your </a:t>
            </a:r>
            <a:r>
              <a:rPr lang="en-NZ" sz="3400" b="1" i="1" u="sng" dirty="0">
                <a:solidFill>
                  <a:srgbClr val="FFFF00"/>
                </a:solidFill>
              </a:rPr>
              <a:t>heart</a:t>
            </a:r>
            <a:r>
              <a:rPr lang="en-NZ" sz="3400" b="1" i="1" dirty="0">
                <a:solidFill>
                  <a:srgbClr val="FFFF00"/>
                </a:solidFill>
              </a:rPr>
              <a:t> and with all your </a:t>
            </a:r>
            <a:r>
              <a:rPr lang="en-NZ" sz="3400" b="1" i="1" u="sng" dirty="0">
                <a:solidFill>
                  <a:srgbClr val="FFFF00"/>
                </a:solidFill>
              </a:rPr>
              <a:t>soul</a:t>
            </a:r>
            <a:r>
              <a:rPr lang="en-NZ" sz="3400" b="1" i="1" dirty="0">
                <a:solidFill>
                  <a:srgbClr val="FFFF00"/>
                </a:solidFill>
              </a:rPr>
              <a:t> and with all your </a:t>
            </a:r>
            <a:r>
              <a:rPr lang="en-NZ" sz="3400" b="1" i="1" u="sng" dirty="0">
                <a:solidFill>
                  <a:srgbClr val="FFFF00"/>
                </a:solidFill>
              </a:rPr>
              <a:t>strength</a:t>
            </a:r>
            <a:r>
              <a:rPr lang="en-NZ" sz="3400" b="1" i="1" dirty="0">
                <a:solidFill>
                  <a:srgbClr val="FFFF00"/>
                </a:solidFill>
              </a:rPr>
              <a:t> and with all your </a:t>
            </a:r>
            <a:r>
              <a:rPr lang="en-NZ" sz="3400" b="1" i="1" u="sng" dirty="0">
                <a:solidFill>
                  <a:srgbClr val="FFFF00"/>
                </a:solidFill>
              </a:rPr>
              <a:t>mind</a:t>
            </a:r>
            <a:r>
              <a:rPr lang="en-NZ" sz="3400" b="1" i="1" dirty="0">
                <a:solidFill>
                  <a:srgbClr val="FFFF00"/>
                </a:solidFill>
              </a:rPr>
              <a:t>’; and, ‘Love your </a:t>
            </a:r>
            <a:r>
              <a:rPr lang="en-NZ" sz="3400" b="1" i="1" dirty="0" smtClean="0">
                <a:solidFill>
                  <a:srgbClr val="FFFF00"/>
                </a:solidFill>
              </a:rPr>
              <a:t>neighbour </a:t>
            </a:r>
            <a:r>
              <a:rPr lang="en-NZ" sz="3400" b="1" i="1" dirty="0">
                <a:solidFill>
                  <a:srgbClr val="FFFF00"/>
                </a:solidFill>
              </a:rPr>
              <a:t>as yourself.’” </a:t>
            </a:r>
            <a:endParaRPr lang="en-NZ" sz="3400" b="1" i="1" dirty="0" smtClean="0">
              <a:solidFill>
                <a:srgbClr val="FFFF00"/>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3393143532"/>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r>
              <a:rPr lang="en-NZ" sz="3400" b="1" dirty="0" smtClean="0">
                <a:solidFill>
                  <a:schemeClr val="bg1"/>
                </a:solidFill>
              </a:rPr>
              <a:t>	- Illustration of ‘loving the Lord your God…. 	- Israel (northern kingdom) doing well</a:t>
            </a:r>
          </a:p>
          <a:p>
            <a:pPr algn="l">
              <a:lnSpc>
                <a:spcPct val="100000"/>
              </a:lnSpc>
              <a:spcBef>
                <a:spcPts val="0"/>
              </a:spcBef>
            </a:pPr>
            <a:r>
              <a:rPr lang="en-NZ" sz="3400" b="1" dirty="0" smtClean="0">
                <a:solidFill>
                  <a:schemeClr val="bg1"/>
                </a:solidFill>
              </a:rPr>
              <a:t>	- spiritually, doing poorly</a:t>
            </a:r>
          </a:p>
          <a:p>
            <a:pPr algn="l">
              <a:lnSpc>
                <a:spcPct val="100000"/>
              </a:lnSpc>
              <a:spcBef>
                <a:spcPts val="0"/>
              </a:spcBef>
            </a:pPr>
            <a:r>
              <a:rPr lang="en-NZ" sz="3400" b="1" dirty="0">
                <a:solidFill>
                  <a:schemeClr val="bg1"/>
                </a:solidFill>
              </a:rPr>
              <a:t>	</a:t>
            </a:r>
            <a:r>
              <a:rPr lang="en-NZ" sz="3400" b="1" dirty="0" smtClean="0">
                <a:solidFill>
                  <a:schemeClr val="bg1"/>
                </a:solidFill>
              </a:rPr>
              <a:t>- Calls Amos from Judah (southern </a:t>
            </a:r>
            <a:r>
              <a:rPr lang="en-NZ" sz="3400" b="1" dirty="0" err="1" smtClean="0">
                <a:solidFill>
                  <a:schemeClr val="bg1"/>
                </a:solidFill>
              </a:rPr>
              <a:t>kingdm</a:t>
            </a:r>
            <a:r>
              <a:rPr lang="en-NZ" sz="3400" b="1" dirty="0" smtClean="0">
                <a:solidFill>
                  <a:schemeClr val="bg1"/>
                </a:solidFill>
              </a:rPr>
              <a:t>)</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t>
            </a:r>
            <a:r>
              <a:rPr lang="en-NZ" sz="3400" b="1" i="1" u="sng" dirty="0">
                <a:solidFill>
                  <a:srgbClr val="FFFF00"/>
                </a:solidFill>
              </a:rPr>
              <a:t>Love the Lord your God</a:t>
            </a:r>
            <a:r>
              <a:rPr lang="en-NZ" sz="3400" b="1" i="1" dirty="0">
                <a:solidFill>
                  <a:srgbClr val="FFFF00"/>
                </a:solidFill>
              </a:rPr>
              <a:t> with all your </a:t>
            </a:r>
            <a:r>
              <a:rPr lang="en-NZ" sz="3400" b="1" i="1" u="sng" dirty="0">
                <a:solidFill>
                  <a:srgbClr val="FFFF00"/>
                </a:solidFill>
              </a:rPr>
              <a:t>heart</a:t>
            </a:r>
            <a:r>
              <a:rPr lang="en-NZ" sz="3400" b="1" i="1" dirty="0">
                <a:solidFill>
                  <a:srgbClr val="FFFF00"/>
                </a:solidFill>
              </a:rPr>
              <a:t> and with all your </a:t>
            </a:r>
            <a:r>
              <a:rPr lang="en-NZ" sz="3400" b="1" i="1" u="sng" dirty="0">
                <a:solidFill>
                  <a:srgbClr val="FFFF00"/>
                </a:solidFill>
              </a:rPr>
              <a:t>soul</a:t>
            </a:r>
            <a:r>
              <a:rPr lang="en-NZ" sz="3400" b="1" i="1" dirty="0">
                <a:solidFill>
                  <a:srgbClr val="FFFF00"/>
                </a:solidFill>
              </a:rPr>
              <a:t> and with all your </a:t>
            </a:r>
            <a:r>
              <a:rPr lang="en-NZ" sz="3400" b="1" i="1" u="sng" dirty="0">
                <a:solidFill>
                  <a:srgbClr val="FFFF00"/>
                </a:solidFill>
              </a:rPr>
              <a:t>strength</a:t>
            </a:r>
            <a:r>
              <a:rPr lang="en-NZ" sz="3400" b="1" i="1" dirty="0">
                <a:solidFill>
                  <a:srgbClr val="FFFF00"/>
                </a:solidFill>
              </a:rPr>
              <a:t> and with all your </a:t>
            </a:r>
            <a:r>
              <a:rPr lang="en-NZ" sz="3400" b="1" i="1" u="sng" dirty="0">
                <a:solidFill>
                  <a:srgbClr val="FFFF00"/>
                </a:solidFill>
              </a:rPr>
              <a:t>mind</a:t>
            </a:r>
            <a:r>
              <a:rPr lang="en-NZ" sz="3400" b="1" i="1" dirty="0">
                <a:solidFill>
                  <a:srgbClr val="FFFF00"/>
                </a:solidFill>
              </a:rPr>
              <a:t>’; and, ‘Love your </a:t>
            </a:r>
            <a:r>
              <a:rPr lang="en-NZ" sz="3400" b="1" i="1" dirty="0" smtClean="0">
                <a:solidFill>
                  <a:srgbClr val="FFFF00"/>
                </a:solidFill>
              </a:rPr>
              <a:t>neighbour </a:t>
            </a:r>
            <a:r>
              <a:rPr lang="en-NZ" sz="3400" b="1" i="1" dirty="0">
                <a:solidFill>
                  <a:srgbClr val="FFFF00"/>
                </a:solidFill>
              </a:rPr>
              <a:t>as yourself.’” </a:t>
            </a:r>
            <a:endParaRPr lang="en-NZ" sz="3400" b="1" i="1" dirty="0" smtClean="0">
              <a:solidFill>
                <a:srgbClr val="FFFF00"/>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2137264588"/>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r>
              <a:rPr lang="en-NZ" sz="3400" b="1" dirty="0" smtClean="0">
                <a:solidFill>
                  <a:schemeClr val="bg1"/>
                </a:solidFill>
              </a:rPr>
              <a:t>	- Illustration of ‘loving the Lord your God…. 	- Israel (northern kingdom) doing well</a:t>
            </a:r>
          </a:p>
          <a:p>
            <a:pPr algn="l">
              <a:lnSpc>
                <a:spcPct val="100000"/>
              </a:lnSpc>
              <a:spcBef>
                <a:spcPts val="0"/>
              </a:spcBef>
            </a:pPr>
            <a:r>
              <a:rPr lang="en-NZ" sz="3400" b="1" dirty="0" smtClean="0">
                <a:solidFill>
                  <a:schemeClr val="bg1"/>
                </a:solidFill>
              </a:rPr>
              <a:t>	- spiritually, doing poorly</a:t>
            </a:r>
          </a:p>
          <a:p>
            <a:pPr algn="l">
              <a:lnSpc>
                <a:spcPct val="100000"/>
              </a:lnSpc>
              <a:spcBef>
                <a:spcPts val="0"/>
              </a:spcBef>
            </a:pPr>
            <a:r>
              <a:rPr lang="en-NZ" sz="3400" b="1" dirty="0">
                <a:solidFill>
                  <a:schemeClr val="bg1"/>
                </a:solidFill>
              </a:rPr>
              <a:t>	</a:t>
            </a:r>
            <a:r>
              <a:rPr lang="en-NZ" sz="3400" b="1" dirty="0" smtClean="0">
                <a:solidFill>
                  <a:schemeClr val="bg1"/>
                </a:solidFill>
              </a:rPr>
              <a:t>- Calls Amos from Judah (southern </a:t>
            </a:r>
            <a:r>
              <a:rPr lang="en-NZ" sz="3400" b="1" dirty="0" err="1" smtClean="0">
                <a:solidFill>
                  <a:schemeClr val="bg1"/>
                </a:solidFill>
              </a:rPr>
              <a:t>kingdm</a:t>
            </a:r>
            <a:r>
              <a:rPr lang="en-NZ" sz="3400" b="1" dirty="0" smtClean="0">
                <a:solidFill>
                  <a:schemeClr val="bg1"/>
                </a:solidFill>
              </a:rPr>
              <a:t>)</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V8 </a:t>
            </a:r>
            <a:r>
              <a:rPr lang="en-NZ" sz="3400" b="1" i="1" dirty="0">
                <a:solidFill>
                  <a:srgbClr val="FFFF00"/>
                </a:solidFill>
              </a:rPr>
              <a:t>...“What do you see, Amos?” “A plumb line,” I replied.  Then the Lord said, “Look, I am setting a plumb line among my people Israel; I will spare them no longer.</a:t>
            </a:r>
            <a:endParaRPr lang="en-NZ" sz="3400" b="1" dirty="0" smtClean="0">
              <a:solidFill>
                <a:schemeClr val="bg1"/>
              </a:solidFill>
            </a:endParaRPr>
          </a:p>
        </p:txBody>
      </p:sp>
    </p:spTree>
    <p:extLst>
      <p:ext uri="{BB962C8B-B14F-4D97-AF65-F5344CB8AC3E}">
        <p14:creationId xmlns:p14="http://schemas.microsoft.com/office/powerpoint/2010/main" val="3509937983"/>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r>
              <a:rPr lang="en-NZ" sz="3400" b="1" dirty="0" smtClean="0">
                <a:solidFill>
                  <a:schemeClr val="bg1"/>
                </a:solidFill>
              </a:rPr>
              <a:t>	- Illustration of ‘loving the Lord your God…. 	- Israel (northern kingdom) doing well</a:t>
            </a:r>
          </a:p>
          <a:p>
            <a:pPr algn="l">
              <a:lnSpc>
                <a:spcPct val="100000"/>
              </a:lnSpc>
              <a:spcBef>
                <a:spcPts val="0"/>
              </a:spcBef>
            </a:pPr>
            <a:r>
              <a:rPr lang="en-NZ" sz="3400" b="1" dirty="0" smtClean="0">
                <a:solidFill>
                  <a:schemeClr val="bg1"/>
                </a:solidFill>
              </a:rPr>
              <a:t>	- spiritually, doing poorly</a:t>
            </a:r>
          </a:p>
          <a:p>
            <a:pPr algn="l">
              <a:lnSpc>
                <a:spcPct val="100000"/>
              </a:lnSpc>
              <a:spcBef>
                <a:spcPts val="0"/>
              </a:spcBef>
            </a:pPr>
            <a:r>
              <a:rPr lang="en-NZ" sz="3400" b="1" dirty="0">
                <a:solidFill>
                  <a:schemeClr val="bg1"/>
                </a:solidFill>
              </a:rPr>
              <a:t>	</a:t>
            </a:r>
            <a:r>
              <a:rPr lang="en-NZ" sz="3400" b="1" dirty="0" smtClean="0">
                <a:solidFill>
                  <a:schemeClr val="bg1"/>
                </a:solidFill>
              </a:rPr>
              <a:t>- Calls Amos from Judah (southern </a:t>
            </a:r>
            <a:r>
              <a:rPr lang="en-NZ" sz="3400" b="1" dirty="0" err="1" smtClean="0">
                <a:solidFill>
                  <a:schemeClr val="bg1"/>
                </a:solidFill>
              </a:rPr>
              <a:t>kingdm</a:t>
            </a:r>
            <a:r>
              <a:rPr lang="en-NZ" sz="3400" b="1" dirty="0" smtClean="0">
                <a:solidFill>
                  <a:schemeClr val="bg1"/>
                </a:solidFill>
              </a:rPr>
              <a:t>)</a:t>
            </a:r>
          </a:p>
          <a:p>
            <a:pPr algn="l">
              <a:lnSpc>
                <a:spcPct val="100000"/>
              </a:lnSpc>
              <a:spcBef>
                <a:spcPts val="0"/>
              </a:spcBef>
            </a:pPr>
            <a:r>
              <a:rPr lang="en-NZ" sz="3400" b="1" dirty="0" smtClean="0">
                <a:solidFill>
                  <a:schemeClr val="bg1"/>
                </a:solidFill>
              </a:rPr>
              <a:t>	- Tell Israel, judgement is coming</a:t>
            </a: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V8 </a:t>
            </a:r>
            <a:r>
              <a:rPr lang="en-NZ" sz="3400" b="1" i="1" dirty="0">
                <a:solidFill>
                  <a:srgbClr val="FFFF00"/>
                </a:solidFill>
              </a:rPr>
              <a:t>...“What do you see, Amos?” “A plumb line,” I replied.  Then the Lord said, “Look, I am setting a plumb line among my people Israel; I will spare them no longer.</a:t>
            </a:r>
            <a:endParaRPr lang="en-NZ" sz="3400" b="1" dirty="0" smtClean="0">
              <a:solidFill>
                <a:schemeClr val="bg1"/>
              </a:solidFill>
            </a:endParaRPr>
          </a:p>
        </p:txBody>
      </p:sp>
    </p:spTree>
    <p:extLst>
      <p:ext uri="{BB962C8B-B14F-4D97-AF65-F5344CB8AC3E}">
        <p14:creationId xmlns:p14="http://schemas.microsoft.com/office/powerpoint/2010/main" val="905183366"/>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r>
              <a:rPr lang="en-NZ" sz="3400" b="1" dirty="0" smtClean="0">
                <a:solidFill>
                  <a:schemeClr val="bg1"/>
                </a:solidFill>
              </a:rPr>
              <a:t>	- Illustration of ‘loving the Lord your God…. 	- Israel (northern kingdom) doing well</a:t>
            </a:r>
          </a:p>
          <a:p>
            <a:pPr algn="l">
              <a:lnSpc>
                <a:spcPct val="100000"/>
              </a:lnSpc>
              <a:spcBef>
                <a:spcPts val="0"/>
              </a:spcBef>
            </a:pPr>
            <a:r>
              <a:rPr lang="en-NZ" sz="3400" b="1" dirty="0" smtClean="0">
                <a:solidFill>
                  <a:schemeClr val="bg1"/>
                </a:solidFill>
              </a:rPr>
              <a:t>	- spiritually, doing poorly</a:t>
            </a:r>
          </a:p>
          <a:p>
            <a:pPr algn="l">
              <a:lnSpc>
                <a:spcPct val="100000"/>
              </a:lnSpc>
              <a:spcBef>
                <a:spcPts val="0"/>
              </a:spcBef>
            </a:pPr>
            <a:r>
              <a:rPr lang="en-NZ" sz="3400" b="1" dirty="0">
                <a:solidFill>
                  <a:schemeClr val="bg1"/>
                </a:solidFill>
              </a:rPr>
              <a:t>	</a:t>
            </a:r>
            <a:r>
              <a:rPr lang="en-NZ" sz="3400" b="1" dirty="0" smtClean="0">
                <a:solidFill>
                  <a:schemeClr val="bg1"/>
                </a:solidFill>
              </a:rPr>
              <a:t>- Calls Amos from Judah (southern </a:t>
            </a:r>
            <a:r>
              <a:rPr lang="en-NZ" sz="3400" b="1" dirty="0" err="1" smtClean="0">
                <a:solidFill>
                  <a:schemeClr val="bg1"/>
                </a:solidFill>
              </a:rPr>
              <a:t>kingdm</a:t>
            </a:r>
            <a:r>
              <a:rPr lang="en-NZ" sz="3400" b="1" dirty="0" smtClean="0">
                <a:solidFill>
                  <a:schemeClr val="bg1"/>
                </a:solidFill>
              </a:rPr>
              <a:t>)</a:t>
            </a:r>
          </a:p>
          <a:p>
            <a:pPr algn="l">
              <a:lnSpc>
                <a:spcPct val="100000"/>
              </a:lnSpc>
              <a:spcBef>
                <a:spcPts val="0"/>
              </a:spcBef>
            </a:pPr>
            <a:r>
              <a:rPr lang="en-NZ" sz="3400" b="1" dirty="0" smtClean="0">
                <a:solidFill>
                  <a:schemeClr val="bg1"/>
                </a:solidFill>
              </a:rPr>
              <a:t>	- Tell Israel, judgement is coming</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V8.. I </a:t>
            </a:r>
            <a:r>
              <a:rPr lang="en-NZ" sz="3400" b="1" i="1" dirty="0">
                <a:solidFill>
                  <a:srgbClr val="FFFF00"/>
                </a:solidFill>
              </a:rPr>
              <a:t>am setting a plumb line among my people Israel; I will spare them no longer.</a:t>
            </a:r>
            <a:endParaRPr lang="en-NZ" sz="3400" b="1" dirty="0" smtClean="0">
              <a:solidFill>
                <a:schemeClr val="bg1"/>
              </a:solidFill>
            </a:endParaRPr>
          </a:p>
        </p:txBody>
      </p:sp>
    </p:spTree>
    <p:extLst>
      <p:ext uri="{BB962C8B-B14F-4D97-AF65-F5344CB8AC3E}">
        <p14:creationId xmlns:p14="http://schemas.microsoft.com/office/powerpoint/2010/main" val="995840300"/>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r>
              <a:rPr lang="en-NZ" sz="3400" b="1" dirty="0" smtClean="0">
                <a:solidFill>
                  <a:schemeClr val="bg1"/>
                </a:solidFill>
              </a:rPr>
              <a:t>	- Illustration of ‘loving the Lord your God…. </a:t>
            </a:r>
          </a:p>
          <a:p>
            <a:pPr algn="l">
              <a:lnSpc>
                <a:spcPct val="100000"/>
              </a:lnSpc>
              <a:spcBef>
                <a:spcPts val="0"/>
              </a:spcBef>
            </a:pPr>
            <a:r>
              <a:rPr lang="en-NZ" sz="3400" b="1" dirty="0" smtClean="0">
                <a:solidFill>
                  <a:schemeClr val="bg1"/>
                </a:solidFill>
              </a:rPr>
              <a:t>	Challenges:</a:t>
            </a:r>
          </a:p>
          <a:p>
            <a:pPr algn="l">
              <a:lnSpc>
                <a:spcPct val="100000"/>
              </a:lnSpc>
              <a:spcBef>
                <a:spcPts val="0"/>
              </a:spcBef>
            </a:pPr>
            <a:r>
              <a:rPr lang="en-NZ" sz="3400" b="1" dirty="0" smtClean="0">
                <a:solidFill>
                  <a:schemeClr val="bg1"/>
                </a:solidFill>
              </a:rPr>
              <a:t>	- Amos is accused of sedition</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V8.. I </a:t>
            </a:r>
            <a:r>
              <a:rPr lang="en-NZ" sz="3400" b="1" i="1" dirty="0">
                <a:solidFill>
                  <a:srgbClr val="FFFF00"/>
                </a:solidFill>
              </a:rPr>
              <a:t>am setting a plumb line among my people Israel; I will spare them no longer.</a:t>
            </a:r>
            <a:endParaRPr lang="en-NZ" sz="3400" b="1" dirty="0" smtClean="0">
              <a:solidFill>
                <a:schemeClr val="bg1"/>
              </a:solidFill>
            </a:endParaRPr>
          </a:p>
        </p:txBody>
      </p:sp>
    </p:spTree>
    <p:extLst>
      <p:ext uri="{BB962C8B-B14F-4D97-AF65-F5344CB8AC3E}">
        <p14:creationId xmlns:p14="http://schemas.microsoft.com/office/powerpoint/2010/main" val="1341853944"/>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r>
              <a:rPr lang="en-NZ" sz="3400" b="1" dirty="0" smtClean="0">
                <a:solidFill>
                  <a:schemeClr val="bg1"/>
                </a:solidFill>
              </a:rPr>
              <a:t>	- Illustration of ‘loving the Lord your God…. </a:t>
            </a:r>
          </a:p>
          <a:p>
            <a:pPr algn="l">
              <a:lnSpc>
                <a:spcPct val="100000"/>
              </a:lnSpc>
              <a:spcBef>
                <a:spcPts val="0"/>
              </a:spcBef>
            </a:pPr>
            <a:r>
              <a:rPr lang="en-NZ" sz="3400" b="1" dirty="0" smtClean="0">
                <a:solidFill>
                  <a:schemeClr val="bg1"/>
                </a:solidFill>
              </a:rPr>
              <a:t>	Challenges:</a:t>
            </a:r>
          </a:p>
          <a:p>
            <a:pPr algn="l">
              <a:lnSpc>
                <a:spcPct val="100000"/>
              </a:lnSpc>
              <a:spcBef>
                <a:spcPts val="0"/>
              </a:spcBef>
            </a:pPr>
            <a:r>
              <a:rPr lang="en-NZ" sz="3400" b="1" dirty="0" smtClean="0">
                <a:solidFill>
                  <a:schemeClr val="bg1"/>
                </a:solidFill>
              </a:rPr>
              <a:t>	- Amos is accused of sedition</a:t>
            </a:r>
          </a:p>
          <a:p>
            <a:pPr algn="l">
              <a:lnSpc>
                <a:spcPct val="100000"/>
              </a:lnSpc>
              <a:spcBef>
                <a:spcPts val="0"/>
              </a:spcBef>
            </a:pPr>
            <a:r>
              <a:rPr lang="en-NZ" sz="3400" b="1" dirty="0">
                <a:solidFill>
                  <a:schemeClr val="bg1"/>
                </a:solidFill>
              </a:rPr>
              <a:t>	</a:t>
            </a:r>
            <a:r>
              <a:rPr lang="en-NZ" sz="3400" b="1" dirty="0" smtClean="0">
                <a:solidFill>
                  <a:schemeClr val="bg1"/>
                </a:solidFill>
              </a:rPr>
              <a:t>- Amos is rejected</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V12 </a:t>
            </a:r>
            <a:r>
              <a:rPr lang="en-NZ" sz="3400" b="1" i="1" dirty="0">
                <a:solidFill>
                  <a:srgbClr val="FFFF00"/>
                </a:solidFill>
              </a:rPr>
              <a:t>...“Get out, you seer! Go back to the land of Judah...13 Don’t prophesy anymore at </a:t>
            </a:r>
            <a:r>
              <a:rPr lang="en-NZ" sz="3400" b="1" i="1" dirty="0" smtClean="0">
                <a:solidFill>
                  <a:srgbClr val="FFFF00"/>
                </a:solidFill>
              </a:rPr>
              <a:t>Bethel…</a:t>
            </a:r>
            <a:endParaRPr lang="en-NZ" sz="3400" b="1" dirty="0" smtClean="0">
              <a:solidFill>
                <a:schemeClr val="bg1"/>
              </a:solidFill>
            </a:endParaRPr>
          </a:p>
        </p:txBody>
      </p:sp>
    </p:spTree>
    <p:extLst>
      <p:ext uri="{BB962C8B-B14F-4D97-AF65-F5344CB8AC3E}">
        <p14:creationId xmlns:p14="http://schemas.microsoft.com/office/powerpoint/2010/main" val="2170707632"/>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r>
              <a:rPr lang="en-NZ" sz="3400" b="1" dirty="0" smtClean="0">
                <a:solidFill>
                  <a:schemeClr val="bg1"/>
                </a:solidFill>
              </a:rPr>
              <a:t>	- Illustration of ‘loving the Lord your God…. </a:t>
            </a:r>
          </a:p>
          <a:p>
            <a:pPr algn="l">
              <a:lnSpc>
                <a:spcPct val="100000"/>
              </a:lnSpc>
              <a:spcBef>
                <a:spcPts val="0"/>
              </a:spcBef>
            </a:pPr>
            <a:r>
              <a:rPr lang="en-NZ" sz="3400" b="1" dirty="0" smtClean="0">
                <a:solidFill>
                  <a:schemeClr val="bg1"/>
                </a:solidFill>
              </a:rPr>
              <a:t>	Challenges:</a:t>
            </a:r>
          </a:p>
          <a:p>
            <a:pPr algn="l">
              <a:lnSpc>
                <a:spcPct val="100000"/>
              </a:lnSpc>
              <a:spcBef>
                <a:spcPts val="0"/>
              </a:spcBef>
            </a:pPr>
            <a:r>
              <a:rPr lang="en-NZ" sz="3400" b="1" dirty="0" smtClean="0">
                <a:solidFill>
                  <a:schemeClr val="bg1"/>
                </a:solidFill>
              </a:rPr>
              <a:t>	- Amos is accused of sedition</a:t>
            </a:r>
          </a:p>
          <a:p>
            <a:pPr algn="l">
              <a:lnSpc>
                <a:spcPct val="100000"/>
              </a:lnSpc>
              <a:spcBef>
                <a:spcPts val="0"/>
              </a:spcBef>
            </a:pPr>
            <a:r>
              <a:rPr lang="en-NZ" sz="3400" b="1" dirty="0">
                <a:solidFill>
                  <a:schemeClr val="bg1"/>
                </a:solidFill>
              </a:rPr>
              <a:t>	</a:t>
            </a:r>
            <a:r>
              <a:rPr lang="en-NZ" sz="3400" b="1" dirty="0" smtClean="0">
                <a:solidFill>
                  <a:schemeClr val="bg1"/>
                </a:solidFill>
              </a:rPr>
              <a:t>- Amos is rejected</a:t>
            </a:r>
          </a:p>
          <a:p>
            <a:pPr algn="l">
              <a:lnSpc>
                <a:spcPct val="100000"/>
              </a:lnSpc>
              <a:spcBef>
                <a:spcPts val="0"/>
              </a:spcBef>
            </a:pPr>
            <a:r>
              <a:rPr lang="en-NZ" sz="3400" b="1" dirty="0" smtClean="0">
                <a:solidFill>
                  <a:schemeClr val="bg1"/>
                </a:solidFill>
              </a:rPr>
              <a:t>	- But he loves the Lord, and continued 	ministry</a:t>
            </a: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V12 </a:t>
            </a:r>
            <a:r>
              <a:rPr lang="en-NZ" sz="3400" b="1" i="1" dirty="0">
                <a:solidFill>
                  <a:srgbClr val="FFFF00"/>
                </a:solidFill>
              </a:rPr>
              <a:t>...“Get out, you seer! Go back to the land of Judah...13 Don’t prophesy anymore at </a:t>
            </a:r>
            <a:r>
              <a:rPr lang="en-NZ" sz="3400" b="1" i="1" dirty="0" smtClean="0">
                <a:solidFill>
                  <a:srgbClr val="FFFF00"/>
                </a:solidFill>
              </a:rPr>
              <a:t>Bethel…</a:t>
            </a:r>
            <a:endParaRPr lang="en-NZ" sz="3400" b="1" dirty="0" smtClean="0">
              <a:solidFill>
                <a:schemeClr val="bg1"/>
              </a:solidFill>
            </a:endParaRPr>
          </a:p>
        </p:txBody>
      </p:sp>
    </p:spTree>
    <p:extLst>
      <p:ext uri="{BB962C8B-B14F-4D97-AF65-F5344CB8AC3E}">
        <p14:creationId xmlns:p14="http://schemas.microsoft.com/office/powerpoint/2010/main" val="3975643968"/>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V12 </a:t>
            </a:r>
            <a:r>
              <a:rPr lang="en-NZ" sz="3400" b="1" i="1" dirty="0">
                <a:solidFill>
                  <a:srgbClr val="FFFF00"/>
                </a:solidFill>
              </a:rPr>
              <a:t>...“Get out, you seer! Go back to the land of Judah...13 Don’t prophesy anymore at </a:t>
            </a:r>
            <a:r>
              <a:rPr lang="en-NZ" sz="3400" b="1" i="1" dirty="0" smtClean="0">
                <a:solidFill>
                  <a:srgbClr val="FFFF00"/>
                </a:solidFill>
              </a:rPr>
              <a:t>Bethel…</a:t>
            </a:r>
            <a:endParaRPr lang="en-NZ" sz="3400" b="1" dirty="0" smtClean="0">
              <a:solidFill>
                <a:schemeClr val="bg1"/>
              </a:solidFill>
            </a:endParaRPr>
          </a:p>
        </p:txBody>
      </p:sp>
    </p:spTree>
    <p:extLst>
      <p:ext uri="{BB962C8B-B14F-4D97-AF65-F5344CB8AC3E}">
        <p14:creationId xmlns:p14="http://schemas.microsoft.com/office/powerpoint/2010/main" val="62598096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t>
            </a:r>
            <a:endParaRPr lang="en-NZ" sz="3600" b="1" dirty="0">
              <a:solidFill>
                <a:schemeClr val="bg1"/>
              </a:solidFill>
            </a:endParaRPr>
          </a:p>
          <a:p>
            <a:pPr algn="l">
              <a:lnSpc>
                <a:spcPct val="100000"/>
              </a:lnSpc>
              <a:spcBef>
                <a:spcPts val="0"/>
              </a:spcBef>
            </a:pPr>
            <a:r>
              <a:rPr lang="en-NZ" sz="3400" b="1" dirty="0" smtClean="0">
                <a:solidFill>
                  <a:schemeClr val="bg1"/>
                </a:solidFill>
              </a:rPr>
              <a:t>12 </a:t>
            </a:r>
            <a:r>
              <a:rPr lang="en-NZ" sz="3400" b="1" dirty="0" err="1">
                <a:solidFill>
                  <a:schemeClr val="bg1"/>
                </a:solidFill>
              </a:rPr>
              <a:t>Amaziah</a:t>
            </a:r>
            <a:r>
              <a:rPr lang="en-NZ" sz="3400" b="1" dirty="0">
                <a:solidFill>
                  <a:schemeClr val="bg1"/>
                </a:solidFill>
              </a:rPr>
              <a:t> then said to Amos, “That's enough, prophet! Go on back to Judah and do your preaching there. Let them pay you for it. 13 Don't prophesy here at Bethel any more. This is the king's place of worship, the national temple</a:t>
            </a:r>
            <a:r>
              <a:rPr lang="en-NZ" sz="3400" b="1" dirty="0" smtClean="0">
                <a:solidFill>
                  <a:schemeClr val="bg1"/>
                </a:solidFill>
              </a:rPr>
              <a:t>.”</a:t>
            </a: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dirty="0" smtClean="0">
                <a:solidFill>
                  <a:schemeClr val="bg1"/>
                </a:solidFill>
              </a:rPr>
              <a:t>14 Amos answered, “I am not the kind of prophet who prophesies for pay. I am a herdsman, and I take care of fig trees. 15 But the Lord took me from my work as a shepherd and ordered me to come and prophesy to his people Israel. </a:t>
            </a:r>
          </a:p>
        </p:txBody>
      </p:sp>
    </p:spTree>
    <p:extLst>
      <p:ext uri="{BB962C8B-B14F-4D97-AF65-F5344CB8AC3E}">
        <p14:creationId xmlns:p14="http://schemas.microsoft.com/office/powerpoint/2010/main" val="71038800"/>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V27… and, ‘Love your neighbour as yourself..’</a:t>
            </a:r>
            <a:endParaRPr lang="en-NZ" sz="3400" b="1" dirty="0" smtClean="0">
              <a:solidFill>
                <a:schemeClr val="bg1"/>
              </a:solidFill>
            </a:endParaRPr>
          </a:p>
        </p:txBody>
      </p:sp>
    </p:spTree>
    <p:extLst>
      <p:ext uri="{BB962C8B-B14F-4D97-AF65-F5344CB8AC3E}">
        <p14:creationId xmlns:p14="http://schemas.microsoft.com/office/powerpoint/2010/main" val="2768123725"/>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r>
              <a:rPr lang="en-NZ" sz="3400" b="1" dirty="0" smtClean="0">
                <a:solidFill>
                  <a:schemeClr val="bg1"/>
                </a:solidFill>
              </a:rPr>
              <a:t>	Gospel story</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V27… and, ‘Love your neighbour as yourself..’</a:t>
            </a:r>
            <a:endParaRPr lang="en-NZ" sz="3400" b="1" dirty="0" smtClean="0">
              <a:solidFill>
                <a:schemeClr val="bg1"/>
              </a:solidFill>
            </a:endParaRPr>
          </a:p>
        </p:txBody>
      </p:sp>
    </p:spTree>
    <p:extLst>
      <p:ext uri="{BB962C8B-B14F-4D97-AF65-F5344CB8AC3E}">
        <p14:creationId xmlns:p14="http://schemas.microsoft.com/office/powerpoint/2010/main" val="4077576591"/>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r>
              <a:rPr lang="en-NZ" sz="3400" b="1" dirty="0" smtClean="0">
                <a:solidFill>
                  <a:schemeClr val="bg1"/>
                </a:solidFill>
              </a:rPr>
              <a:t>	Gospel story</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V30 </a:t>
            </a:r>
            <a:r>
              <a:rPr lang="en-NZ" sz="3400" b="1" i="1" dirty="0">
                <a:solidFill>
                  <a:srgbClr val="FFFF00"/>
                </a:solidFill>
              </a:rPr>
              <a:t>..Jesus said: </a:t>
            </a:r>
            <a:r>
              <a:rPr lang="en-NZ" sz="3400" b="1" i="1" dirty="0" smtClean="0">
                <a:solidFill>
                  <a:srgbClr val="FFFF00"/>
                </a:solidFill>
              </a:rPr>
              <a:t>“</a:t>
            </a:r>
            <a:r>
              <a:rPr lang="en-NZ" sz="3400" b="1" i="1" dirty="0">
                <a:solidFill>
                  <a:srgbClr val="FFFF00"/>
                </a:solidFill>
              </a:rPr>
              <a:t>A man was going down from Jerusalem to Jericho, when he was attacked by robbers. They stripped him of his clothes, beat him and went away, leaving him half dead. </a:t>
            </a:r>
          </a:p>
        </p:txBody>
      </p:sp>
    </p:spTree>
    <p:extLst>
      <p:ext uri="{BB962C8B-B14F-4D97-AF65-F5344CB8AC3E}">
        <p14:creationId xmlns:p14="http://schemas.microsoft.com/office/powerpoint/2010/main" val="3026089417"/>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r>
              <a:rPr lang="en-NZ" sz="3400" b="1" dirty="0" smtClean="0">
                <a:solidFill>
                  <a:schemeClr val="bg1"/>
                </a:solidFill>
              </a:rPr>
              <a:t>	Gospel story</a:t>
            </a:r>
          </a:p>
          <a:p>
            <a:pPr algn="l">
              <a:lnSpc>
                <a:spcPct val="100000"/>
              </a:lnSpc>
              <a:spcBef>
                <a:spcPts val="0"/>
              </a:spcBef>
            </a:pPr>
            <a:r>
              <a:rPr lang="en-NZ" sz="3400" b="1" dirty="0" smtClean="0">
                <a:solidFill>
                  <a:schemeClr val="bg1"/>
                </a:solidFill>
              </a:rPr>
              <a:t>	- Man in great need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V30 </a:t>
            </a:r>
            <a:r>
              <a:rPr lang="en-NZ" sz="3400" b="1" i="1" dirty="0">
                <a:solidFill>
                  <a:srgbClr val="FFFF00"/>
                </a:solidFill>
              </a:rPr>
              <a:t>..Jesus said: </a:t>
            </a:r>
            <a:r>
              <a:rPr lang="en-NZ" sz="3400" b="1" i="1" dirty="0" smtClean="0">
                <a:solidFill>
                  <a:srgbClr val="FFFF00"/>
                </a:solidFill>
              </a:rPr>
              <a:t>“</a:t>
            </a:r>
            <a:r>
              <a:rPr lang="en-NZ" sz="3400" b="1" i="1" dirty="0">
                <a:solidFill>
                  <a:srgbClr val="FFFF00"/>
                </a:solidFill>
              </a:rPr>
              <a:t>A man was going down from Jerusalem to Jericho, when he was attacked by robbers. They stripped him of his clothes, beat him and went away, leaving him half dead. </a:t>
            </a:r>
          </a:p>
        </p:txBody>
      </p:sp>
    </p:spTree>
    <p:extLst>
      <p:ext uri="{BB962C8B-B14F-4D97-AF65-F5344CB8AC3E}">
        <p14:creationId xmlns:p14="http://schemas.microsoft.com/office/powerpoint/2010/main" val="2324112612"/>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r>
              <a:rPr lang="en-NZ" sz="3400" b="1" dirty="0" smtClean="0">
                <a:solidFill>
                  <a:schemeClr val="bg1"/>
                </a:solidFill>
              </a:rPr>
              <a:t>	Gospel story</a:t>
            </a:r>
          </a:p>
          <a:p>
            <a:pPr algn="l">
              <a:lnSpc>
                <a:spcPct val="100000"/>
              </a:lnSpc>
              <a:spcBef>
                <a:spcPts val="0"/>
              </a:spcBef>
            </a:pPr>
            <a:r>
              <a:rPr lang="en-NZ" sz="3400" b="1" dirty="0" smtClean="0">
                <a:solidFill>
                  <a:schemeClr val="bg1"/>
                </a:solidFill>
              </a:rPr>
              <a:t>	- Man in great need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V33 </a:t>
            </a:r>
            <a:r>
              <a:rPr lang="en-NZ" sz="3400" b="1" i="1" dirty="0">
                <a:solidFill>
                  <a:srgbClr val="FFFF00"/>
                </a:solidFill>
              </a:rPr>
              <a:t>But a Samaritan, as he </a:t>
            </a:r>
            <a:r>
              <a:rPr lang="en-NZ" sz="3400" b="1" i="1" dirty="0" err="1">
                <a:solidFill>
                  <a:srgbClr val="FFFF00"/>
                </a:solidFill>
              </a:rPr>
              <a:t>traveled</a:t>
            </a:r>
            <a:r>
              <a:rPr lang="en-NZ" sz="3400" b="1" i="1" dirty="0">
                <a:solidFill>
                  <a:srgbClr val="FFFF00"/>
                </a:solidFill>
              </a:rPr>
              <a:t>, came where the man was; and when he saw him, he </a:t>
            </a:r>
            <a:r>
              <a:rPr lang="en-NZ" sz="3400" b="1" i="1" u="sng" dirty="0">
                <a:solidFill>
                  <a:srgbClr val="FFFF00"/>
                </a:solidFill>
              </a:rPr>
              <a:t>took pity on him</a:t>
            </a:r>
            <a:r>
              <a:rPr lang="en-NZ" sz="3400" b="1" i="1" dirty="0">
                <a:solidFill>
                  <a:srgbClr val="FFFF00"/>
                </a:solidFill>
              </a:rPr>
              <a:t>. </a:t>
            </a:r>
          </a:p>
        </p:txBody>
      </p:sp>
    </p:spTree>
    <p:extLst>
      <p:ext uri="{BB962C8B-B14F-4D97-AF65-F5344CB8AC3E}">
        <p14:creationId xmlns:p14="http://schemas.microsoft.com/office/powerpoint/2010/main" val="3212618120"/>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r>
              <a:rPr lang="en-NZ" sz="3400" b="1" dirty="0" smtClean="0">
                <a:solidFill>
                  <a:schemeClr val="bg1"/>
                </a:solidFill>
              </a:rPr>
              <a:t>	Gospel story</a:t>
            </a:r>
          </a:p>
          <a:p>
            <a:pPr algn="l">
              <a:lnSpc>
                <a:spcPct val="100000"/>
              </a:lnSpc>
              <a:spcBef>
                <a:spcPts val="0"/>
              </a:spcBef>
            </a:pPr>
            <a:r>
              <a:rPr lang="en-NZ" sz="3400" b="1" dirty="0" smtClean="0">
                <a:solidFill>
                  <a:schemeClr val="bg1"/>
                </a:solidFill>
              </a:rPr>
              <a:t>	- Man in great need</a:t>
            </a:r>
            <a:endParaRPr lang="en-NZ" sz="3400" b="1" dirty="0">
              <a:solidFill>
                <a:schemeClr val="bg1"/>
              </a:solidFill>
            </a:endParaRPr>
          </a:p>
          <a:p>
            <a:pPr algn="l">
              <a:lnSpc>
                <a:spcPct val="100000"/>
              </a:lnSpc>
              <a:spcBef>
                <a:spcPts val="0"/>
              </a:spcBef>
            </a:pPr>
            <a:r>
              <a:rPr lang="en-NZ" sz="3400" b="1" dirty="0" smtClean="0">
                <a:solidFill>
                  <a:schemeClr val="bg1"/>
                </a:solidFill>
              </a:rPr>
              <a:t>	- Samaritan felt compassion</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V33 </a:t>
            </a:r>
            <a:r>
              <a:rPr lang="en-NZ" sz="3400" b="1" i="1" dirty="0">
                <a:solidFill>
                  <a:srgbClr val="FFFF00"/>
                </a:solidFill>
              </a:rPr>
              <a:t>But a Samaritan, as he </a:t>
            </a:r>
            <a:r>
              <a:rPr lang="en-NZ" sz="3400" b="1" i="1" dirty="0" err="1">
                <a:solidFill>
                  <a:srgbClr val="FFFF00"/>
                </a:solidFill>
              </a:rPr>
              <a:t>traveled</a:t>
            </a:r>
            <a:r>
              <a:rPr lang="en-NZ" sz="3400" b="1" i="1" dirty="0">
                <a:solidFill>
                  <a:srgbClr val="FFFF00"/>
                </a:solidFill>
              </a:rPr>
              <a:t>, came where the man was; and when he saw him, he </a:t>
            </a:r>
            <a:r>
              <a:rPr lang="en-NZ" sz="3400" b="1" i="1" u="sng" dirty="0">
                <a:solidFill>
                  <a:srgbClr val="FFFF00"/>
                </a:solidFill>
              </a:rPr>
              <a:t>took pity on him</a:t>
            </a:r>
            <a:r>
              <a:rPr lang="en-NZ" sz="3400" b="1" i="1" dirty="0">
                <a:solidFill>
                  <a:srgbClr val="FFFF00"/>
                </a:solidFill>
              </a:rPr>
              <a:t>. </a:t>
            </a:r>
          </a:p>
        </p:txBody>
      </p:sp>
    </p:spTree>
    <p:extLst>
      <p:ext uri="{BB962C8B-B14F-4D97-AF65-F5344CB8AC3E}">
        <p14:creationId xmlns:p14="http://schemas.microsoft.com/office/powerpoint/2010/main" val="2463250382"/>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algn="l">
              <a:lnSpc>
                <a:spcPct val="100000"/>
              </a:lnSpc>
              <a:spcBef>
                <a:spcPts val="0"/>
              </a:spcBef>
            </a:pPr>
            <a:r>
              <a:rPr lang="en-NZ" sz="3400" b="1" dirty="0" smtClean="0">
                <a:solidFill>
                  <a:schemeClr val="bg1"/>
                </a:solidFill>
              </a:rPr>
              <a:t>	Gospel story</a:t>
            </a:r>
          </a:p>
          <a:p>
            <a:pPr algn="l">
              <a:lnSpc>
                <a:spcPct val="100000"/>
              </a:lnSpc>
              <a:spcBef>
                <a:spcPts val="0"/>
              </a:spcBef>
            </a:pPr>
            <a:r>
              <a:rPr lang="en-NZ" sz="3400" b="1" dirty="0" smtClean="0">
                <a:solidFill>
                  <a:schemeClr val="bg1"/>
                </a:solidFill>
              </a:rPr>
              <a:t>	- Man in great need</a:t>
            </a:r>
            <a:endParaRPr lang="en-NZ" sz="3400" b="1" dirty="0">
              <a:solidFill>
                <a:schemeClr val="bg1"/>
              </a:solidFill>
            </a:endParaRPr>
          </a:p>
          <a:p>
            <a:pPr algn="l">
              <a:lnSpc>
                <a:spcPct val="100000"/>
              </a:lnSpc>
              <a:spcBef>
                <a:spcPts val="0"/>
              </a:spcBef>
            </a:pPr>
            <a:r>
              <a:rPr lang="en-NZ" sz="3400" b="1" dirty="0" smtClean="0">
                <a:solidFill>
                  <a:schemeClr val="bg1"/>
                </a:solidFill>
              </a:rPr>
              <a:t>	- Samaritan felt compassion</a:t>
            </a:r>
          </a:p>
          <a:p>
            <a:pPr algn="l">
              <a:lnSpc>
                <a:spcPct val="100000"/>
              </a:lnSpc>
              <a:spcBef>
                <a:spcPts val="0"/>
              </a:spcBef>
            </a:pPr>
            <a:r>
              <a:rPr lang="en-NZ" sz="3400" b="1" dirty="0" smtClean="0">
                <a:solidFill>
                  <a:schemeClr val="bg1"/>
                </a:solidFill>
              </a:rPr>
              <a:t>	- And he helped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V33 </a:t>
            </a:r>
            <a:r>
              <a:rPr lang="en-NZ" sz="3400" b="1" i="1" dirty="0">
                <a:solidFill>
                  <a:srgbClr val="FFFF00"/>
                </a:solidFill>
              </a:rPr>
              <a:t>But a Samaritan, as he </a:t>
            </a:r>
            <a:r>
              <a:rPr lang="en-NZ" sz="3400" b="1" i="1" dirty="0" err="1">
                <a:solidFill>
                  <a:srgbClr val="FFFF00"/>
                </a:solidFill>
              </a:rPr>
              <a:t>traveled</a:t>
            </a:r>
            <a:r>
              <a:rPr lang="en-NZ" sz="3400" b="1" i="1" dirty="0">
                <a:solidFill>
                  <a:srgbClr val="FFFF00"/>
                </a:solidFill>
              </a:rPr>
              <a:t>, came where the man was; and when he saw him, he </a:t>
            </a:r>
            <a:r>
              <a:rPr lang="en-NZ" sz="3400" b="1" i="1" u="sng" dirty="0">
                <a:solidFill>
                  <a:srgbClr val="FFFF00"/>
                </a:solidFill>
              </a:rPr>
              <a:t>took pity on him</a:t>
            </a:r>
            <a:r>
              <a:rPr lang="en-NZ" sz="3400" b="1" i="1" dirty="0">
                <a:solidFill>
                  <a:srgbClr val="FFFF00"/>
                </a:solidFill>
              </a:rPr>
              <a:t>. </a:t>
            </a:r>
          </a:p>
        </p:txBody>
      </p:sp>
    </p:spTree>
    <p:extLst>
      <p:ext uri="{BB962C8B-B14F-4D97-AF65-F5344CB8AC3E}">
        <p14:creationId xmlns:p14="http://schemas.microsoft.com/office/powerpoint/2010/main" val="1039614649"/>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our neighbour</a:t>
            </a:r>
            <a:endParaRPr lang="en-NZ" sz="3400" b="1" dirty="0">
              <a:solidFill>
                <a:schemeClr val="bg1"/>
              </a:solidFill>
            </a:endParaRPr>
          </a:p>
          <a:p>
            <a:pPr algn="l">
              <a:lnSpc>
                <a:spcPct val="100000"/>
              </a:lnSpc>
              <a:spcBef>
                <a:spcPts val="0"/>
              </a:spcBef>
            </a:pPr>
            <a:r>
              <a:rPr lang="en-NZ" sz="3400" b="1" dirty="0" smtClean="0">
                <a:solidFill>
                  <a:schemeClr val="bg1"/>
                </a:solidFill>
              </a:rPr>
              <a:t>	- love everyone in need, including enemies</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V33 </a:t>
            </a:r>
            <a:r>
              <a:rPr lang="en-NZ" sz="3400" b="1" i="1" dirty="0">
                <a:solidFill>
                  <a:srgbClr val="FFFF00"/>
                </a:solidFill>
              </a:rPr>
              <a:t>But a Samaritan, as he </a:t>
            </a:r>
            <a:r>
              <a:rPr lang="en-NZ" sz="3400" b="1" i="1" dirty="0" err="1">
                <a:solidFill>
                  <a:srgbClr val="FFFF00"/>
                </a:solidFill>
              </a:rPr>
              <a:t>traveled</a:t>
            </a:r>
            <a:r>
              <a:rPr lang="en-NZ" sz="3400" b="1" i="1" dirty="0">
                <a:solidFill>
                  <a:srgbClr val="FFFF00"/>
                </a:solidFill>
              </a:rPr>
              <a:t>, came where the man was; and when he saw him, he </a:t>
            </a:r>
            <a:r>
              <a:rPr lang="en-NZ" sz="3400" b="1" i="1" u="sng" dirty="0">
                <a:solidFill>
                  <a:srgbClr val="FFFF00"/>
                </a:solidFill>
              </a:rPr>
              <a:t>took pity on him</a:t>
            </a:r>
            <a:r>
              <a:rPr lang="en-NZ" sz="3400" b="1" i="1" dirty="0">
                <a:solidFill>
                  <a:srgbClr val="FFFF00"/>
                </a:solidFill>
              </a:rPr>
              <a:t>. </a:t>
            </a:r>
          </a:p>
        </p:txBody>
      </p:sp>
    </p:spTree>
    <p:extLst>
      <p:ext uri="{BB962C8B-B14F-4D97-AF65-F5344CB8AC3E}">
        <p14:creationId xmlns:p14="http://schemas.microsoft.com/office/powerpoint/2010/main" val="2640582840"/>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our neighbour</a:t>
            </a:r>
            <a:endParaRPr lang="en-NZ" sz="3400" b="1" dirty="0">
              <a:solidFill>
                <a:schemeClr val="bg1"/>
              </a:solidFill>
            </a:endParaRPr>
          </a:p>
          <a:p>
            <a:pPr algn="l">
              <a:lnSpc>
                <a:spcPct val="100000"/>
              </a:lnSpc>
              <a:spcBef>
                <a:spcPts val="0"/>
              </a:spcBef>
            </a:pPr>
            <a:r>
              <a:rPr lang="en-NZ" sz="3400" b="1" dirty="0" smtClean="0">
                <a:solidFill>
                  <a:schemeClr val="bg1"/>
                </a:solidFill>
              </a:rPr>
              <a:t>	- love everyone in need, including enemies</a:t>
            </a:r>
          </a:p>
          <a:p>
            <a:pPr algn="l">
              <a:lnSpc>
                <a:spcPct val="100000"/>
              </a:lnSpc>
              <a:spcBef>
                <a:spcPts val="0"/>
              </a:spcBef>
            </a:pPr>
            <a:r>
              <a:rPr lang="en-NZ" sz="3400" b="1" dirty="0">
                <a:solidFill>
                  <a:schemeClr val="bg1"/>
                </a:solidFill>
              </a:rPr>
              <a:t>	</a:t>
            </a:r>
            <a:r>
              <a:rPr lang="en-NZ" sz="3400" b="1" dirty="0" smtClean="0">
                <a:solidFill>
                  <a:schemeClr val="bg1"/>
                </a:solidFill>
              </a:rPr>
              <a:t>- bring healing</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V33 </a:t>
            </a:r>
            <a:r>
              <a:rPr lang="en-NZ" sz="3400" b="1" i="1" dirty="0">
                <a:solidFill>
                  <a:srgbClr val="FFFF00"/>
                </a:solidFill>
              </a:rPr>
              <a:t>But a Samaritan, as he </a:t>
            </a:r>
            <a:r>
              <a:rPr lang="en-NZ" sz="3400" b="1" i="1" dirty="0" err="1">
                <a:solidFill>
                  <a:srgbClr val="FFFF00"/>
                </a:solidFill>
              </a:rPr>
              <a:t>traveled</a:t>
            </a:r>
            <a:r>
              <a:rPr lang="en-NZ" sz="3400" b="1" i="1" dirty="0">
                <a:solidFill>
                  <a:srgbClr val="FFFF00"/>
                </a:solidFill>
              </a:rPr>
              <a:t>, came where the man was; and when he saw him, he </a:t>
            </a:r>
            <a:r>
              <a:rPr lang="en-NZ" sz="3400" b="1" i="1" u="sng" dirty="0">
                <a:solidFill>
                  <a:srgbClr val="FFFF00"/>
                </a:solidFill>
              </a:rPr>
              <a:t>took pity on him</a:t>
            </a:r>
            <a:r>
              <a:rPr lang="en-NZ" sz="3400" b="1" i="1" dirty="0">
                <a:solidFill>
                  <a:srgbClr val="FFFF00"/>
                </a:solidFill>
              </a:rPr>
              <a:t>. </a:t>
            </a:r>
          </a:p>
        </p:txBody>
      </p:sp>
    </p:spTree>
    <p:extLst>
      <p:ext uri="{BB962C8B-B14F-4D97-AF65-F5344CB8AC3E}">
        <p14:creationId xmlns:p14="http://schemas.microsoft.com/office/powerpoint/2010/main" val="926361180"/>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our neighbour</a:t>
            </a:r>
            <a:endParaRPr lang="en-NZ" sz="3400" b="1" dirty="0">
              <a:solidFill>
                <a:schemeClr val="bg1"/>
              </a:solidFill>
            </a:endParaRPr>
          </a:p>
          <a:p>
            <a:pPr algn="l">
              <a:lnSpc>
                <a:spcPct val="100000"/>
              </a:lnSpc>
              <a:spcBef>
                <a:spcPts val="0"/>
              </a:spcBef>
            </a:pPr>
            <a:r>
              <a:rPr lang="en-NZ" sz="3400" b="1" dirty="0" smtClean="0">
                <a:solidFill>
                  <a:schemeClr val="bg1"/>
                </a:solidFill>
              </a:rPr>
              <a:t>	- love everyone in need, including enemies</a:t>
            </a:r>
          </a:p>
          <a:p>
            <a:pPr algn="l">
              <a:lnSpc>
                <a:spcPct val="100000"/>
              </a:lnSpc>
              <a:spcBef>
                <a:spcPts val="0"/>
              </a:spcBef>
            </a:pPr>
            <a:r>
              <a:rPr lang="en-NZ" sz="3400" b="1" dirty="0">
                <a:solidFill>
                  <a:schemeClr val="bg1"/>
                </a:solidFill>
              </a:rPr>
              <a:t>	</a:t>
            </a:r>
            <a:r>
              <a:rPr lang="en-NZ" sz="3400" b="1" dirty="0" smtClean="0">
                <a:solidFill>
                  <a:schemeClr val="bg1"/>
                </a:solidFill>
              </a:rPr>
              <a:t>- bring healing</a:t>
            </a:r>
          </a:p>
          <a:p>
            <a:pPr algn="l">
              <a:lnSpc>
                <a:spcPct val="100000"/>
              </a:lnSpc>
              <a:spcBef>
                <a:spcPts val="0"/>
              </a:spcBef>
            </a:pPr>
            <a:r>
              <a:rPr lang="en-NZ" sz="3400" b="1" dirty="0">
                <a:solidFill>
                  <a:schemeClr val="bg1"/>
                </a:solidFill>
              </a:rPr>
              <a:t>	</a:t>
            </a:r>
            <a:r>
              <a:rPr lang="en-NZ" sz="3400" b="1" dirty="0" smtClean="0">
                <a:solidFill>
                  <a:schemeClr val="bg1"/>
                </a:solidFill>
              </a:rPr>
              <a:t>- provide and care</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V33 </a:t>
            </a:r>
            <a:r>
              <a:rPr lang="en-NZ" sz="3400" b="1" i="1" dirty="0">
                <a:solidFill>
                  <a:srgbClr val="FFFF00"/>
                </a:solidFill>
              </a:rPr>
              <a:t>But a Samaritan, as he </a:t>
            </a:r>
            <a:r>
              <a:rPr lang="en-NZ" sz="3400" b="1" i="1" dirty="0" err="1">
                <a:solidFill>
                  <a:srgbClr val="FFFF00"/>
                </a:solidFill>
              </a:rPr>
              <a:t>traveled</a:t>
            </a:r>
            <a:r>
              <a:rPr lang="en-NZ" sz="3400" b="1" i="1" dirty="0">
                <a:solidFill>
                  <a:srgbClr val="FFFF00"/>
                </a:solidFill>
              </a:rPr>
              <a:t>, came where the man was; and when he saw him, he </a:t>
            </a:r>
            <a:r>
              <a:rPr lang="en-NZ" sz="3400" b="1" i="1" u="sng" dirty="0">
                <a:solidFill>
                  <a:srgbClr val="FFFF00"/>
                </a:solidFill>
              </a:rPr>
              <a:t>took pity on him</a:t>
            </a:r>
            <a:r>
              <a:rPr lang="en-NZ" sz="3400" b="1" i="1" dirty="0">
                <a:solidFill>
                  <a:srgbClr val="FFFF00"/>
                </a:solidFill>
              </a:rPr>
              <a:t>. </a:t>
            </a:r>
          </a:p>
        </p:txBody>
      </p:sp>
    </p:spTree>
    <p:extLst>
      <p:ext uri="{BB962C8B-B14F-4D97-AF65-F5344CB8AC3E}">
        <p14:creationId xmlns:p14="http://schemas.microsoft.com/office/powerpoint/2010/main" val="421546973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t>
            </a:r>
            <a:endParaRPr lang="en-NZ" sz="3600" b="1" dirty="0">
              <a:solidFill>
                <a:schemeClr val="bg1"/>
              </a:solidFill>
            </a:endParaRPr>
          </a:p>
          <a:p>
            <a:pPr algn="l">
              <a:lnSpc>
                <a:spcPct val="100000"/>
              </a:lnSpc>
              <a:spcBef>
                <a:spcPts val="0"/>
              </a:spcBef>
            </a:pPr>
            <a:r>
              <a:rPr lang="en-NZ" sz="3400" b="1" dirty="0" smtClean="0">
                <a:solidFill>
                  <a:schemeClr val="bg1"/>
                </a:solidFill>
              </a:rPr>
              <a:t>16 </a:t>
            </a:r>
            <a:r>
              <a:rPr lang="en-NZ" sz="3400" b="1" dirty="0">
                <a:solidFill>
                  <a:schemeClr val="bg1"/>
                </a:solidFill>
              </a:rPr>
              <a:t>So now listen to what the Lord says. You tell me to stop prophesying, to stop raving against the people of Israel. 17 And so, </a:t>
            </a:r>
            <a:r>
              <a:rPr lang="en-NZ" sz="3400" b="1" dirty="0" err="1">
                <a:solidFill>
                  <a:schemeClr val="bg1"/>
                </a:solidFill>
              </a:rPr>
              <a:t>Amaziah</a:t>
            </a:r>
            <a:r>
              <a:rPr lang="en-NZ" sz="3400" b="1" dirty="0">
                <a:solidFill>
                  <a:schemeClr val="bg1"/>
                </a:solidFill>
              </a:rPr>
              <a:t>, the Lord says to you,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Your wife will become a prostitute in the </a:t>
            </a:r>
            <a:r>
              <a:rPr lang="en-NZ" sz="3400" b="1" dirty="0" smtClean="0">
                <a:solidFill>
                  <a:schemeClr val="bg1"/>
                </a:solidFill>
              </a:rPr>
              <a:t>	city</a:t>
            </a:r>
            <a:r>
              <a:rPr lang="en-NZ" sz="3400" b="1" dirty="0">
                <a:solidFill>
                  <a:schemeClr val="bg1"/>
                </a:solidFill>
              </a:rPr>
              <a:t>, and your children will be killed in war. </a:t>
            </a:r>
            <a:r>
              <a:rPr lang="en-NZ" sz="3400" b="1" dirty="0" smtClean="0">
                <a:solidFill>
                  <a:schemeClr val="bg1"/>
                </a:solidFill>
              </a:rPr>
              <a:t>	Your </a:t>
            </a:r>
            <a:r>
              <a:rPr lang="en-NZ" sz="3400" b="1" dirty="0">
                <a:solidFill>
                  <a:schemeClr val="bg1"/>
                </a:solidFill>
              </a:rPr>
              <a:t>land will be divided up and given to </a:t>
            </a:r>
            <a:r>
              <a:rPr lang="en-NZ" sz="3400" b="1" dirty="0" smtClean="0">
                <a:solidFill>
                  <a:schemeClr val="bg1"/>
                </a:solidFill>
              </a:rPr>
              <a:t>	others</a:t>
            </a:r>
            <a:r>
              <a:rPr lang="en-NZ" sz="3400" b="1" dirty="0">
                <a:solidFill>
                  <a:schemeClr val="bg1"/>
                </a:solidFill>
              </a:rPr>
              <a:t>, and you yourself will die in a </a:t>
            </a:r>
            <a:r>
              <a:rPr lang="en-NZ" sz="3400" b="1" dirty="0" smtClean="0">
                <a:solidFill>
                  <a:schemeClr val="bg1"/>
                </a:solidFill>
              </a:rPr>
              <a:t>	heathen </a:t>
            </a:r>
            <a:r>
              <a:rPr lang="en-NZ" sz="3400" b="1" dirty="0">
                <a:solidFill>
                  <a:schemeClr val="bg1"/>
                </a:solidFill>
              </a:rPr>
              <a:t>country. And the people of Israel </a:t>
            </a:r>
            <a:r>
              <a:rPr lang="en-NZ" sz="3400" b="1" dirty="0" smtClean="0">
                <a:solidFill>
                  <a:schemeClr val="bg1"/>
                </a:solidFill>
              </a:rPr>
              <a:t>	will </a:t>
            </a:r>
            <a:r>
              <a:rPr lang="en-NZ" sz="3400" b="1" dirty="0">
                <a:solidFill>
                  <a:schemeClr val="bg1"/>
                </a:solidFill>
              </a:rPr>
              <a:t>certainly be taken away from their own </a:t>
            </a:r>
            <a:r>
              <a:rPr lang="en-NZ" sz="3400" b="1" dirty="0" smtClean="0">
                <a:solidFill>
                  <a:schemeClr val="bg1"/>
                </a:solidFill>
              </a:rPr>
              <a:t>	land </a:t>
            </a:r>
            <a:r>
              <a:rPr lang="en-NZ" sz="3400" b="1" dirty="0">
                <a:solidFill>
                  <a:schemeClr val="bg1"/>
                </a:solidFill>
              </a:rPr>
              <a:t>into exile.’”</a:t>
            </a:r>
            <a:endParaRPr lang="en-NZ" sz="3400" b="1" dirty="0" smtClean="0">
              <a:solidFill>
                <a:schemeClr val="bg1"/>
              </a:solidFill>
            </a:endParaRPr>
          </a:p>
        </p:txBody>
      </p:sp>
    </p:spTree>
    <p:extLst>
      <p:ext uri="{BB962C8B-B14F-4D97-AF65-F5344CB8AC3E}">
        <p14:creationId xmlns:p14="http://schemas.microsoft.com/office/powerpoint/2010/main" val="3376197346"/>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our neighbour</a:t>
            </a:r>
            <a:endParaRPr lang="en-NZ" sz="3400" b="1" dirty="0">
              <a:solidFill>
                <a:schemeClr val="bg1"/>
              </a:solidFill>
            </a:endParaRPr>
          </a:p>
          <a:p>
            <a:pPr algn="l">
              <a:lnSpc>
                <a:spcPct val="100000"/>
              </a:lnSpc>
              <a:spcBef>
                <a:spcPts val="0"/>
              </a:spcBef>
            </a:pPr>
            <a:r>
              <a:rPr lang="en-NZ" sz="3400" b="1" dirty="0" smtClean="0">
                <a:solidFill>
                  <a:schemeClr val="bg1"/>
                </a:solidFill>
              </a:rPr>
              <a:t>	- love everyone in need, including enemies</a:t>
            </a:r>
          </a:p>
          <a:p>
            <a:pPr algn="l">
              <a:lnSpc>
                <a:spcPct val="100000"/>
              </a:lnSpc>
              <a:spcBef>
                <a:spcPts val="0"/>
              </a:spcBef>
            </a:pPr>
            <a:r>
              <a:rPr lang="en-NZ" sz="3400" b="1" dirty="0">
                <a:solidFill>
                  <a:schemeClr val="bg1"/>
                </a:solidFill>
              </a:rPr>
              <a:t>	</a:t>
            </a:r>
            <a:r>
              <a:rPr lang="en-NZ" sz="3400" b="1" dirty="0" smtClean="0">
                <a:solidFill>
                  <a:schemeClr val="bg1"/>
                </a:solidFill>
              </a:rPr>
              <a:t>- bring healing</a:t>
            </a:r>
          </a:p>
          <a:p>
            <a:pPr algn="l">
              <a:lnSpc>
                <a:spcPct val="100000"/>
              </a:lnSpc>
              <a:spcBef>
                <a:spcPts val="0"/>
              </a:spcBef>
            </a:pPr>
            <a:r>
              <a:rPr lang="en-NZ" sz="3400" b="1" dirty="0">
                <a:solidFill>
                  <a:schemeClr val="bg1"/>
                </a:solidFill>
              </a:rPr>
              <a:t>	</a:t>
            </a:r>
            <a:r>
              <a:rPr lang="en-NZ" sz="3400" b="1" dirty="0" smtClean="0">
                <a:solidFill>
                  <a:schemeClr val="bg1"/>
                </a:solidFill>
              </a:rPr>
              <a:t>- provide and care</a:t>
            </a:r>
          </a:p>
          <a:p>
            <a:pPr algn="l">
              <a:lnSpc>
                <a:spcPct val="100000"/>
              </a:lnSpc>
              <a:spcBef>
                <a:spcPts val="0"/>
              </a:spcBef>
            </a:pPr>
            <a:r>
              <a:rPr lang="en-NZ" sz="3400" b="1" dirty="0">
                <a:solidFill>
                  <a:schemeClr val="bg1"/>
                </a:solidFill>
              </a:rPr>
              <a:t>	</a:t>
            </a:r>
            <a:r>
              <a:rPr lang="en-NZ" sz="3400" b="1" dirty="0" smtClean="0">
                <a:solidFill>
                  <a:schemeClr val="bg1"/>
                </a:solidFill>
              </a:rPr>
              <a:t>- willingly part with money</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V33 </a:t>
            </a:r>
            <a:r>
              <a:rPr lang="en-NZ" sz="3400" b="1" i="1" dirty="0">
                <a:solidFill>
                  <a:srgbClr val="FFFF00"/>
                </a:solidFill>
              </a:rPr>
              <a:t>But a Samaritan, as he </a:t>
            </a:r>
            <a:r>
              <a:rPr lang="en-NZ" sz="3400" b="1" i="1" dirty="0" err="1">
                <a:solidFill>
                  <a:srgbClr val="FFFF00"/>
                </a:solidFill>
              </a:rPr>
              <a:t>traveled</a:t>
            </a:r>
            <a:r>
              <a:rPr lang="en-NZ" sz="3400" b="1" i="1" dirty="0">
                <a:solidFill>
                  <a:srgbClr val="FFFF00"/>
                </a:solidFill>
              </a:rPr>
              <a:t>, came where the man was; and when he saw him, he </a:t>
            </a:r>
            <a:r>
              <a:rPr lang="en-NZ" sz="3400" b="1" i="1" u="sng" dirty="0">
                <a:solidFill>
                  <a:srgbClr val="FFFF00"/>
                </a:solidFill>
              </a:rPr>
              <a:t>took pity on him</a:t>
            </a:r>
            <a:r>
              <a:rPr lang="en-NZ" sz="3400" b="1" i="1" dirty="0">
                <a:solidFill>
                  <a:srgbClr val="FFFF00"/>
                </a:solidFill>
              </a:rPr>
              <a:t>. </a:t>
            </a:r>
          </a:p>
        </p:txBody>
      </p:sp>
    </p:spTree>
    <p:extLst>
      <p:ext uri="{BB962C8B-B14F-4D97-AF65-F5344CB8AC3E}">
        <p14:creationId xmlns:p14="http://schemas.microsoft.com/office/powerpoint/2010/main" val="2931023718"/>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our neighbour</a:t>
            </a:r>
            <a:endParaRPr lang="en-NZ" sz="3400" b="1" dirty="0">
              <a:solidFill>
                <a:schemeClr val="bg1"/>
              </a:solidFill>
            </a:endParaRPr>
          </a:p>
          <a:p>
            <a:pPr algn="l">
              <a:lnSpc>
                <a:spcPct val="100000"/>
              </a:lnSpc>
              <a:spcBef>
                <a:spcPts val="0"/>
              </a:spcBef>
            </a:pPr>
            <a:r>
              <a:rPr lang="en-NZ" sz="3400" b="1" dirty="0" smtClean="0">
                <a:solidFill>
                  <a:schemeClr val="bg1"/>
                </a:solidFill>
              </a:rPr>
              <a:t>	</a:t>
            </a:r>
            <a:endParaRPr lang="en-NZ" sz="3400" b="1" i="1" dirty="0">
              <a:solidFill>
                <a:srgbClr val="FFFF00"/>
              </a:solidFill>
            </a:endParaRPr>
          </a:p>
        </p:txBody>
      </p:sp>
    </p:spTree>
    <p:extLst>
      <p:ext uri="{BB962C8B-B14F-4D97-AF65-F5344CB8AC3E}">
        <p14:creationId xmlns:p14="http://schemas.microsoft.com/office/powerpoint/2010/main" val="4138252017"/>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7:7 – 17 &amp; Luke 10:25 – 37 </a:t>
            </a:r>
            <a:endParaRPr lang="en-NZ" sz="3600" b="1" dirty="0">
              <a:solidFill>
                <a:schemeClr val="bg1"/>
              </a:solidFill>
            </a:endParaRPr>
          </a:p>
          <a:p>
            <a:pPr>
              <a:lnSpc>
                <a:spcPct val="100000"/>
              </a:lnSpc>
              <a:spcBef>
                <a:spcPts val="0"/>
              </a:spcBef>
            </a:pPr>
            <a:r>
              <a:rPr lang="en-NZ" sz="3400" b="1" dirty="0" smtClean="0">
                <a:solidFill>
                  <a:schemeClr val="bg1"/>
                </a:solidFill>
              </a:rPr>
              <a:t>Love God and live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the Lord your God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our neighbour</a:t>
            </a:r>
          </a:p>
          <a:p>
            <a:pPr lvl="1" algn="l">
              <a:lnSpc>
                <a:spcPct val="100000"/>
              </a:lnSpc>
              <a:spcBef>
                <a:spcPts val="0"/>
              </a:spcBef>
            </a:pPr>
            <a:endParaRPr lang="en-NZ" sz="3400" b="1" dirty="0" smtClean="0">
              <a:solidFill>
                <a:schemeClr val="bg1"/>
              </a:solidFill>
            </a:endParaRPr>
          </a:p>
          <a:p>
            <a:pPr lvl="1">
              <a:lnSpc>
                <a:spcPct val="100000"/>
              </a:lnSpc>
              <a:spcBef>
                <a:spcPts val="0"/>
              </a:spcBef>
            </a:pPr>
            <a:r>
              <a:rPr lang="en-NZ" sz="3400" b="1" dirty="0" smtClean="0">
                <a:solidFill>
                  <a:schemeClr val="bg1"/>
                </a:solidFill>
              </a:rPr>
              <a:t>Love for God = quality time with God </a:t>
            </a:r>
          </a:p>
          <a:p>
            <a:pPr lvl="1">
              <a:lnSpc>
                <a:spcPct val="100000"/>
              </a:lnSpc>
              <a:spcBef>
                <a:spcPts val="0"/>
              </a:spcBef>
            </a:pPr>
            <a:r>
              <a:rPr lang="en-NZ" sz="3400" b="1" dirty="0" smtClean="0">
                <a:solidFill>
                  <a:schemeClr val="bg1"/>
                </a:solidFill>
              </a:rPr>
              <a:t>in prayer and reading Scripture</a:t>
            </a:r>
            <a:endParaRPr lang="en-NZ" sz="3000" b="1" dirty="0">
              <a:solidFill>
                <a:schemeClr val="bg1"/>
              </a:solidFill>
            </a:endParaRPr>
          </a:p>
          <a:p>
            <a:pPr algn="l">
              <a:lnSpc>
                <a:spcPct val="100000"/>
              </a:lnSpc>
              <a:spcBef>
                <a:spcPts val="0"/>
              </a:spcBef>
            </a:pPr>
            <a:r>
              <a:rPr lang="en-NZ" sz="3400" b="1" dirty="0" smtClean="0">
                <a:solidFill>
                  <a:schemeClr val="bg1"/>
                </a:solidFill>
              </a:rPr>
              <a:t>	</a:t>
            </a:r>
            <a:endParaRPr lang="en-NZ" sz="3400" b="1" i="1" dirty="0">
              <a:solidFill>
                <a:srgbClr val="FFFF00"/>
              </a:solidFill>
            </a:endParaRPr>
          </a:p>
        </p:txBody>
      </p:sp>
    </p:spTree>
    <p:extLst>
      <p:ext uri="{BB962C8B-B14F-4D97-AF65-F5344CB8AC3E}">
        <p14:creationId xmlns:p14="http://schemas.microsoft.com/office/powerpoint/2010/main" val="144942315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Gospel Reading: </a:t>
            </a:r>
          </a:p>
          <a:p>
            <a:pPr>
              <a:lnSpc>
                <a:spcPct val="100000"/>
              </a:lnSpc>
              <a:spcBef>
                <a:spcPts val="0"/>
              </a:spcBef>
            </a:pPr>
            <a:r>
              <a:rPr lang="en-NZ" sz="4000" b="1" dirty="0" smtClean="0">
                <a:solidFill>
                  <a:schemeClr val="bg1"/>
                </a:solidFill>
              </a:rPr>
              <a:t>Luke 10:25 – 37 </a:t>
            </a:r>
          </a:p>
        </p:txBody>
      </p:sp>
    </p:spTree>
    <p:extLst>
      <p:ext uri="{BB962C8B-B14F-4D97-AF65-F5344CB8AC3E}">
        <p14:creationId xmlns:p14="http://schemas.microsoft.com/office/powerpoint/2010/main" val="264687631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10:25 – 37 </a:t>
            </a:r>
            <a:endParaRPr lang="en-NZ" sz="3600" b="1" dirty="0">
              <a:solidFill>
                <a:schemeClr val="bg1"/>
              </a:solidFill>
            </a:endParaRPr>
          </a:p>
          <a:p>
            <a:pPr algn="l">
              <a:lnSpc>
                <a:spcPct val="100000"/>
              </a:lnSpc>
              <a:spcBef>
                <a:spcPts val="0"/>
              </a:spcBef>
            </a:pPr>
            <a:r>
              <a:rPr lang="en-NZ" sz="3400" b="1" dirty="0">
                <a:solidFill>
                  <a:schemeClr val="bg1"/>
                </a:solidFill>
              </a:rPr>
              <a:t>25 A teacher of the Law came up and tried to trap Jesus. “Teacher,” he asked, “what must I do to receive eternal life?”</a:t>
            </a: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a:solidFill>
                  <a:schemeClr val="bg1"/>
                </a:solidFill>
              </a:rPr>
              <a:t>26 Jesus answered him, “What do the Scriptures say? How do you interpret them?”</a:t>
            </a: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a:solidFill>
                  <a:schemeClr val="bg1"/>
                </a:solidFill>
              </a:rPr>
              <a:t>27 The man answered, “‘Love the Lord your God with all your heart, with all your soul, with all your strength, and with all your mind’; and ‘Love your </a:t>
            </a:r>
            <a:r>
              <a:rPr lang="en-NZ" sz="3400" b="1" dirty="0" err="1">
                <a:solidFill>
                  <a:schemeClr val="bg1"/>
                </a:solidFill>
              </a:rPr>
              <a:t>neighbor</a:t>
            </a:r>
            <a:r>
              <a:rPr lang="en-NZ" sz="3400" b="1" dirty="0">
                <a:solidFill>
                  <a:schemeClr val="bg1"/>
                </a:solidFill>
              </a:rPr>
              <a:t> as you love yourself</a:t>
            </a:r>
            <a:r>
              <a:rPr lang="en-NZ" sz="3400" b="1" dirty="0" smtClean="0">
                <a:solidFill>
                  <a:schemeClr val="bg1"/>
                </a:solidFill>
              </a:rPr>
              <a:t>.’”</a:t>
            </a:r>
          </a:p>
        </p:txBody>
      </p:sp>
    </p:spTree>
    <p:extLst>
      <p:ext uri="{BB962C8B-B14F-4D97-AF65-F5344CB8AC3E}">
        <p14:creationId xmlns:p14="http://schemas.microsoft.com/office/powerpoint/2010/main" val="386407085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10:25 – 37 </a:t>
            </a:r>
            <a:endParaRPr lang="en-NZ" sz="3600" b="1" dirty="0">
              <a:solidFill>
                <a:schemeClr val="bg1"/>
              </a:solidFill>
            </a:endParaRPr>
          </a:p>
          <a:p>
            <a:pPr algn="l">
              <a:lnSpc>
                <a:spcPct val="100000"/>
              </a:lnSpc>
              <a:spcBef>
                <a:spcPts val="0"/>
              </a:spcBef>
            </a:pPr>
            <a:r>
              <a:rPr lang="en-NZ" sz="3400" b="1" dirty="0" smtClean="0">
                <a:solidFill>
                  <a:schemeClr val="bg1"/>
                </a:solidFill>
              </a:rPr>
              <a:t>28 </a:t>
            </a:r>
            <a:r>
              <a:rPr lang="en-NZ" sz="3400" b="1" dirty="0">
                <a:solidFill>
                  <a:schemeClr val="bg1"/>
                </a:solidFill>
              </a:rPr>
              <a:t>“You are right,” Jesus replied; “do this and you will live.”</a:t>
            </a: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a:solidFill>
                  <a:schemeClr val="bg1"/>
                </a:solidFill>
              </a:rPr>
              <a:t>29 But the teacher of the Law wanted to justify himself, so he asked Jesus, “Who is my </a:t>
            </a:r>
            <a:r>
              <a:rPr lang="en-NZ" sz="3400" b="1" dirty="0" err="1">
                <a:solidFill>
                  <a:schemeClr val="bg1"/>
                </a:solidFill>
              </a:rPr>
              <a:t>neighbor</a:t>
            </a:r>
            <a:r>
              <a:rPr lang="en-NZ" sz="3400" b="1" dirty="0">
                <a:solidFill>
                  <a:schemeClr val="bg1"/>
                </a:solidFill>
              </a:rPr>
              <a:t>?”</a:t>
            </a: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a:solidFill>
                  <a:schemeClr val="bg1"/>
                </a:solidFill>
              </a:rPr>
              <a:t>30 Jesus answered,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There was once a man who was going </a:t>
            </a:r>
            <a:r>
              <a:rPr lang="en-NZ" sz="3400" b="1" dirty="0" smtClean="0">
                <a:solidFill>
                  <a:schemeClr val="bg1"/>
                </a:solidFill>
              </a:rPr>
              <a:t>	down </a:t>
            </a:r>
            <a:r>
              <a:rPr lang="en-NZ" sz="3400" b="1" dirty="0">
                <a:solidFill>
                  <a:schemeClr val="bg1"/>
                </a:solidFill>
              </a:rPr>
              <a:t>from Jerusalem to Jericho when </a:t>
            </a:r>
            <a:r>
              <a:rPr lang="en-NZ" sz="3400" b="1" dirty="0" smtClean="0">
                <a:solidFill>
                  <a:schemeClr val="bg1"/>
                </a:solidFill>
              </a:rPr>
              <a:t>	robbers </a:t>
            </a:r>
            <a:r>
              <a:rPr lang="en-NZ" sz="3400" b="1" dirty="0">
                <a:solidFill>
                  <a:schemeClr val="bg1"/>
                </a:solidFill>
              </a:rPr>
              <a:t>attacked him, stripped him, and </a:t>
            </a:r>
            <a:r>
              <a:rPr lang="en-NZ" sz="3400" b="1" dirty="0" smtClean="0">
                <a:solidFill>
                  <a:schemeClr val="bg1"/>
                </a:solidFill>
              </a:rPr>
              <a:t>	beat </a:t>
            </a:r>
            <a:r>
              <a:rPr lang="en-NZ" sz="3400" b="1" dirty="0">
                <a:solidFill>
                  <a:schemeClr val="bg1"/>
                </a:solidFill>
              </a:rPr>
              <a:t>him up, leaving him half dead. </a:t>
            </a:r>
            <a:endParaRPr lang="en-NZ" sz="3400" b="1" dirty="0" smtClean="0">
              <a:solidFill>
                <a:schemeClr val="bg1"/>
              </a:solidFill>
            </a:endParaRPr>
          </a:p>
        </p:txBody>
      </p:sp>
    </p:spTree>
    <p:extLst>
      <p:ext uri="{BB962C8B-B14F-4D97-AF65-F5344CB8AC3E}">
        <p14:creationId xmlns:p14="http://schemas.microsoft.com/office/powerpoint/2010/main" val="146855272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10:25 – 37 </a:t>
            </a:r>
            <a:endParaRPr lang="en-NZ" sz="3600" b="1" dirty="0">
              <a:solidFill>
                <a:schemeClr val="bg1"/>
              </a:solidFill>
            </a:endParaRPr>
          </a:p>
          <a:p>
            <a:pPr algn="l">
              <a:lnSpc>
                <a:spcPct val="100000"/>
              </a:lnSpc>
              <a:spcBef>
                <a:spcPts val="0"/>
              </a:spcBef>
            </a:pPr>
            <a:r>
              <a:rPr lang="en-NZ" sz="3400" b="1" dirty="0" smtClean="0">
                <a:solidFill>
                  <a:schemeClr val="bg1"/>
                </a:solidFill>
              </a:rPr>
              <a:t>	31 </a:t>
            </a:r>
            <a:r>
              <a:rPr lang="en-NZ" sz="3400" b="1" dirty="0">
                <a:solidFill>
                  <a:schemeClr val="bg1"/>
                </a:solidFill>
              </a:rPr>
              <a:t>It so happened that a priest was going </a:t>
            </a:r>
            <a:r>
              <a:rPr lang="en-NZ" sz="3400" b="1" dirty="0" smtClean="0">
                <a:solidFill>
                  <a:schemeClr val="bg1"/>
                </a:solidFill>
              </a:rPr>
              <a:t>	down </a:t>
            </a:r>
            <a:r>
              <a:rPr lang="en-NZ" sz="3400" b="1" dirty="0">
                <a:solidFill>
                  <a:schemeClr val="bg1"/>
                </a:solidFill>
              </a:rPr>
              <a:t>that road; but when he saw the man, </a:t>
            </a:r>
            <a:r>
              <a:rPr lang="en-NZ" sz="3400" b="1" dirty="0" smtClean="0">
                <a:solidFill>
                  <a:schemeClr val="bg1"/>
                </a:solidFill>
              </a:rPr>
              <a:t>	he </a:t>
            </a:r>
            <a:r>
              <a:rPr lang="en-NZ" sz="3400" b="1" dirty="0">
                <a:solidFill>
                  <a:schemeClr val="bg1"/>
                </a:solidFill>
              </a:rPr>
              <a:t>walked on by on the other side. </a:t>
            </a:r>
            <a:endParaRPr lang="en-NZ" sz="3400" b="1" dirty="0" smtClean="0">
              <a:solidFill>
                <a:schemeClr val="bg1"/>
              </a:solidFill>
            </a:endParaRPr>
          </a:p>
          <a:p>
            <a:pPr algn="l">
              <a:lnSpc>
                <a:spcPct val="100000"/>
              </a:lnSpc>
              <a:spcBef>
                <a:spcPts val="0"/>
              </a:spcBef>
            </a:pPr>
            <a:r>
              <a:rPr lang="en-NZ" sz="2000" b="1" dirty="0">
                <a:solidFill>
                  <a:schemeClr val="bg1"/>
                </a:solidFill>
              </a:rPr>
              <a:t>	</a:t>
            </a:r>
            <a:endParaRPr lang="en-NZ" sz="2000" b="1" dirty="0" smtClean="0">
              <a:solidFill>
                <a:schemeClr val="bg1"/>
              </a:solidFill>
            </a:endParaRPr>
          </a:p>
          <a:p>
            <a:pPr algn="l">
              <a:lnSpc>
                <a:spcPct val="100000"/>
              </a:lnSpc>
              <a:spcBef>
                <a:spcPts val="0"/>
              </a:spcBef>
            </a:pPr>
            <a:r>
              <a:rPr lang="en-NZ" sz="3400" b="1" dirty="0" smtClean="0">
                <a:solidFill>
                  <a:schemeClr val="bg1"/>
                </a:solidFill>
              </a:rPr>
              <a:t>	32 </a:t>
            </a:r>
            <a:r>
              <a:rPr lang="en-NZ" sz="3400" b="1" dirty="0">
                <a:solidFill>
                  <a:schemeClr val="bg1"/>
                </a:solidFill>
              </a:rPr>
              <a:t>In the same way a Levite also came </a:t>
            </a:r>
            <a:r>
              <a:rPr lang="en-NZ" sz="3400" b="1" dirty="0" smtClean="0">
                <a:solidFill>
                  <a:schemeClr val="bg1"/>
                </a:solidFill>
              </a:rPr>
              <a:t>	there</a:t>
            </a:r>
            <a:r>
              <a:rPr lang="en-NZ" sz="3400" b="1" dirty="0">
                <a:solidFill>
                  <a:schemeClr val="bg1"/>
                </a:solidFill>
              </a:rPr>
              <a:t>, went over and looked at the man, </a:t>
            </a:r>
            <a:r>
              <a:rPr lang="en-NZ" sz="3400" b="1" dirty="0" smtClean="0">
                <a:solidFill>
                  <a:schemeClr val="bg1"/>
                </a:solidFill>
              </a:rPr>
              <a:t>	and </a:t>
            </a:r>
            <a:r>
              <a:rPr lang="en-NZ" sz="3400" b="1" dirty="0">
                <a:solidFill>
                  <a:schemeClr val="bg1"/>
                </a:solidFill>
              </a:rPr>
              <a:t>then walked on by on the other side. </a:t>
            </a: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smtClean="0">
                <a:solidFill>
                  <a:schemeClr val="bg1"/>
                </a:solidFill>
              </a:rPr>
              <a:t>	33 </a:t>
            </a:r>
            <a:r>
              <a:rPr lang="en-NZ" sz="3400" b="1" dirty="0">
                <a:solidFill>
                  <a:schemeClr val="bg1"/>
                </a:solidFill>
              </a:rPr>
              <a:t>But a Samaritan who was traveling that </a:t>
            </a:r>
            <a:r>
              <a:rPr lang="en-NZ" sz="3400" b="1" dirty="0" smtClean="0">
                <a:solidFill>
                  <a:schemeClr val="bg1"/>
                </a:solidFill>
              </a:rPr>
              <a:t>	way </a:t>
            </a:r>
            <a:r>
              <a:rPr lang="en-NZ" sz="3400" b="1" dirty="0">
                <a:solidFill>
                  <a:schemeClr val="bg1"/>
                </a:solidFill>
              </a:rPr>
              <a:t>came upon the man, and when he saw </a:t>
            </a:r>
            <a:r>
              <a:rPr lang="en-NZ" sz="3400" b="1" dirty="0" smtClean="0">
                <a:solidFill>
                  <a:schemeClr val="bg1"/>
                </a:solidFill>
              </a:rPr>
              <a:t>	him</a:t>
            </a:r>
            <a:r>
              <a:rPr lang="en-NZ" sz="3400" b="1" dirty="0">
                <a:solidFill>
                  <a:schemeClr val="bg1"/>
                </a:solidFill>
              </a:rPr>
              <a:t>, his heart was filled with pity. </a:t>
            </a:r>
            <a:endParaRPr lang="en-NZ" sz="3400" b="1" dirty="0" smtClean="0">
              <a:solidFill>
                <a:schemeClr val="bg1"/>
              </a:solidFill>
            </a:endParaRPr>
          </a:p>
        </p:txBody>
      </p:sp>
    </p:spTree>
    <p:extLst>
      <p:ext uri="{BB962C8B-B14F-4D97-AF65-F5344CB8AC3E}">
        <p14:creationId xmlns:p14="http://schemas.microsoft.com/office/powerpoint/2010/main" val="302700245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3549</TotalTime>
  <Words>1526</Words>
  <Application>Microsoft Office PowerPoint</Application>
  <PresentationFormat>On-screen Show (4:3)</PresentationFormat>
  <Paragraphs>447</Paragraphs>
  <Slides>52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Reading John 10:1 – 10</dc:title>
  <dc:creator>Mt Albert Church</dc:creator>
  <cp:lastModifiedBy>Mt Albert Church</cp:lastModifiedBy>
  <cp:revision>453</cp:revision>
  <dcterms:created xsi:type="dcterms:W3CDTF">2017-05-05T00:30:58Z</dcterms:created>
  <dcterms:modified xsi:type="dcterms:W3CDTF">2019-07-13T21:59:12Z</dcterms:modified>
</cp:coreProperties>
</file>