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5" r:id="rId2"/>
    <p:sldId id="393" r:id="rId3"/>
    <p:sldId id="497" r:id="rId4"/>
    <p:sldId id="422" r:id="rId5"/>
    <p:sldId id="415" r:id="rId6"/>
    <p:sldId id="498" r:id="rId7"/>
    <p:sldId id="499" r:id="rId8"/>
    <p:sldId id="500" r:id="rId9"/>
    <p:sldId id="501" r:id="rId10"/>
    <p:sldId id="502" r:id="rId11"/>
    <p:sldId id="503" r:id="rId12"/>
    <p:sldId id="504" r:id="rId13"/>
    <p:sldId id="505" r:id="rId14"/>
    <p:sldId id="506" r:id="rId15"/>
    <p:sldId id="507" r:id="rId16"/>
    <p:sldId id="508" r:id="rId17"/>
    <p:sldId id="509" r:id="rId18"/>
    <p:sldId id="510" r:id="rId19"/>
    <p:sldId id="511" r:id="rId20"/>
    <p:sldId id="512" r:id="rId21"/>
    <p:sldId id="513" r:id="rId22"/>
    <p:sldId id="514" r:id="rId23"/>
    <p:sldId id="515" r:id="rId24"/>
    <p:sldId id="516" r:id="rId25"/>
    <p:sldId id="517" r:id="rId26"/>
    <p:sldId id="518" r:id="rId27"/>
    <p:sldId id="519" r:id="rId28"/>
    <p:sldId id="520" r:id="rId29"/>
    <p:sldId id="521" r:id="rId30"/>
    <p:sldId id="522" r:id="rId31"/>
    <p:sldId id="523" r:id="rId32"/>
    <p:sldId id="524" r:id="rId33"/>
    <p:sldId id="525" r:id="rId34"/>
    <p:sldId id="526" r:id="rId35"/>
    <p:sldId id="527" r:id="rId36"/>
    <p:sldId id="528" r:id="rId37"/>
    <p:sldId id="52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660066"/>
    <a:srgbClr val="006600"/>
    <a:srgbClr val="008000"/>
    <a:srgbClr val="094B16"/>
    <a:srgbClr val="0D7120"/>
    <a:srgbClr val="DAA010"/>
    <a:srgbClr val="FF9900"/>
    <a:srgbClr val="80008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0" d="100"/>
          <a:sy n="70" d="100"/>
        </p:scale>
        <p:origin x="1187" y="8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16/06/2019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16/06/2019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16/06/2019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16/06/2019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16/06/2019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16/06/2019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16/06/2019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16/06/2019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16/06/2019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16/06/2019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16/06/2019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16/06/2019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First Reading: </a:t>
            </a:r>
          </a:p>
          <a:p>
            <a:pPr>
              <a:lnSpc>
                <a:spcPct val="100000"/>
              </a:lnSpc>
              <a:spcBef>
                <a:spcPts val="0"/>
              </a:spcBef>
            </a:pPr>
            <a:r>
              <a:rPr lang="en-NZ" sz="4000" b="1" dirty="0" smtClean="0">
                <a:solidFill>
                  <a:schemeClr val="bg1"/>
                </a:solidFill>
              </a:rPr>
              <a:t>Romans 5:1 – 5 </a:t>
            </a:r>
          </a:p>
        </p:txBody>
      </p:sp>
    </p:spTree>
    <p:extLst>
      <p:ext uri="{BB962C8B-B14F-4D97-AF65-F5344CB8AC3E}">
        <p14:creationId xmlns:p14="http://schemas.microsoft.com/office/powerpoint/2010/main" val="213650623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Romans 1 – 	God’s anger is revealed against </a:t>
            </a:r>
          </a:p>
          <a:p>
            <a:pPr algn="l">
              <a:lnSpc>
                <a:spcPct val="100000"/>
              </a:lnSpc>
              <a:spcBef>
                <a:spcPts val="0"/>
              </a:spcBef>
            </a:pPr>
            <a:r>
              <a:rPr lang="en-NZ" sz="3400" b="1" dirty="0">
                <a:solidFill>
                  <a:schemeClr val="bg1"/>
                </a:solidFill>
              </a:rPr>
              <a:t>	</a:t>
            </a:r>
            <a:r>
              <a:rPr lang="en-NZ" sz="3400" b="1" dirty="0" smtClean="0">
                <a:solidFill>
                  <a:schemeClr val="bg1"/>
                </a:solidFill>
              </a:rPr>
              <a:t>		all sin and evil</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smtClean="0">
                <a:solidFill>
                  <a:schemeClr val="bg1"/>
                </a:solidFill>
              </a:rPr>
              <a:t>			Because we all sin – we can’t do 			anything to be good in </a:t>
            </a:r>
          </a:p>
          <a:p>
            <a:pPr algn="l">
              <a:lnSpc>
                <a:spcPct val="100000"/>
              </a:lnSpc>
              <a:spcBef>
                <a:spcPts val="0"/>
              </a:spcBef>
            </a:pPr>
            <a:r>
              <a:rPr lang="en-NZ" sz="3400" b="1" dirty="0">
                <a:solidFill>
                  <a:schemeClr val="bg1"/>
                </a:solidFill>
              </a:rPr>
              <a:t>	</a:t>
            </a:r>
            <a:r>
              <a:rPr lang="en-NZ" sz="3400" b="1" dirty="0" smtClean="0">
                <a:solidFill>
                  <a:schemeClr val="bg1"/>
                </a:solidFill>
              </a:rPr>
              <a:t>		God’s sight</a:t>
            </a:r>
            <a:endParaRPr lang="en-NZ" sz="3400" b="1" dirty="0">
              <a:solidFill>
                <a:schemeClr val="bg1"/>
              </a:solidFill>
            </a:endParaRPr>
          </a:p>
        </p:txBody>
      </p:sp>
    </p:spTree>
    <p:extLst>
      <p:ext uri="{BB962C8B-B14F-4D97-AF65-F5344CB8AC3E}">
        <p14:creationId xmlns:p14="http://schemas.microsoft.com/office/powerpoint/2010/main" val="401551325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Romans 1 – 	God’s anger is revealed against </a:t>
            </a:r>
          </a:p>
          <a:p>
            <a:pPr algn="l">
              <a:lnSpc>
                <a:spcPct val="100000"/>
              </a:lnSpc>
              <a:spcBef>
                <a:spcPts val="0"/>
              </a:spcBef>
            </a:pPr>
            <a:r>
              <a:rPr lang="en-NZ" sz="3400" b="1" dirty="0">
                <a:solidFill>
                  <a:schemeClr val="bg1"/>
                </a:solidFill>
              </a:rPr>
              <a:t>	</a:t>
            </a:r>
            <a:r>
              <a:rPr lang="en-NZ" sz="3400" b="1" dirty="0" smtClean="0">
                <a:solidFill>
                  <a:schemeClr val="bg1"/>
                </a:solidFill>
              </a:rPr>
              <a:t>		all sin and evil</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smtClean="0">
                <a:solidFill>
                  <a:schemeClr val="bg1"/>
                </a:solidFill>
              </a:rPr>
              <a:t>			Because we all sin – we can’t do 			anything to be good in </a:t>
            </a:r>
          </a:p>
          <a:p>
            <a:pPr algn="l">
              <a:lnSpc>
                <a:spcPct val="100000"/>
              </a:lnSpc>
              <a:spcBef>
                <a:spcPts val="0"/>
              </a:spcBef>
            </a:pPr>
            <a:r>
              <a:rPr lang="en-NZ" sz="3400" b="1" dirty="0">
                <a:solidFill>
                  <a:schemeClr val="bg1"/>
                </a:solidFill>
              </a:rPr>
              <a:t>	</a:t>
            </a:r>
            <a:r>
              <a:rPr lang="en-NZ" sz="3400" b="1" dirty="0" smtClean="0">
                <a:solidFill>
                  <a:schemeClr val="bg1"/>
                </a:solidFill>
              </a:rPr>
              <a:t>		God’s sight</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Romans 3 	</a:t>
            </a:r>
            <a:r>
              <a:rPr lang="en-NZ" sz="3400" b="1" i="1" dirty="0" smtClean="0">
                <a:solidFill>
                  <a:srgbClr val="FFFF00"/>
                </a:solidFill>
              </a:rPr>
              <a:t>v21 but now, a righteousness 				from God… has been made 				known.</a:t>
            </a:r>
            <a:endParaRPr lang="en-NZ" sz="3400" b="1" i="1" dirty="0">
              <a:solidFill>
                <a:srgbClr val="FFFF00"/>
              </a:solidFill>
            </a:endParaRPr>
          </a:p>
        </p:txBody>
      </p:sp>
    </p:spTree>
    <p:extLst>
      <p:ext uri="{BB962C8B-B14F-4D97-AF65-F5344CB8AC3E}">
        <p14:creationId xmlns:p14="http://schemas.microsoft.com/office/powerpoint/2010/main" val="216272851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justified through faith,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33058160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justified through faith,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310646602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justified through faith,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397694366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endParaRPr lang="en-NZ" sz="3400" b="1" dirty="0">
              <a:solidFill>
                <a:schemeClr val="bg1"/>
              </a:solidFill>
            </a:endParaRPr>
          </a:p>
          <a:p>
            <a:pPr algn="l">
              <a:lnSpc>
                <a:spcPct val="100000"/>
              </a:lnSpc>
              <a:spcBef>
                <a:spcPts val="0"/>
              </a:spcBef>
            </a:pPr>
            <a:r>
              <a:rPr lang="en-NZ" sz="3400" b="1" dirty="0" smtClean="0">
                <a:solidFill>
                  <a:schemeClr val="bg1"/>
                </a:solidFill>
              </a:rPr>
              <a:t>	He is holy – commands his children be holy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justified through faith,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181090468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endParaRPr lang="en-NZ" sz="3400" b="1" dirty="0">
              <a:solidFill>
                <a:schemeClr val="bg1"/>
              </a:solidFill>
            </a:endParaRPr>
          </a:p>
          <a:p>
            <a:pPr algn="l">
              <a:lnSpc>
                <a:spcPct val="100000"/>
              </a:lnSpc>
              <a:spcBef>
                <a:spcPts val="0"/>
              </a:spcBef>
            </a:pPr>
            <a:r>
              <a:rPr lang="en-NZ" sz="3400" b="1" dirty="0" smtClean="0">
                <a:solidFill>
                  <a:schemeClr val="bg1"/>
                </a:solidFill>
              </a:rPr>
              <a:t>	He is holy – commands his children be holy</a:t>
            </a:r>
          </a:p>
          <a:p>
            <a:pPr algn="l">
              <a:lnSpc>
                <a:spcPct val="100000"/>
              </a:lnSpc>
              <a:spcBef>
                <a:spcPts val="0"/>
              </a:spcBef>
            </a:pPr>
            <a:r>
              <a:rPr lang="en-NZ" sz="3400" b="1" dirty="0" smtClean="0">
                <a:solidFill>
                  <a:schemeClr val="bg1"/>
                </a:solidFill>
              </a:rPr>
              <a:t>	In weakness, we sin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justified through faith,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9718135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endParaRPr lang="en-NZ" sz="3400" b="1" dirty="0">
              <a:solidFill>
                <a:schemeClr val="bg1"/>
              </a:solidFill>
            </a:endParaRPr>
          </a:p>
          <a:p>
            <a:pPr algn="l">
              <a:lnSpc>
                <a:spcPct val="100000"/>
              </a:lnSpc>
              <a:spcBef>
                <a:spcPts val="0"/>
              </a:spcBef>
            </a:pPr>
            <a:r>
              <a:rPr lang="en-NZ" sz="3400" b="1" dirty="0" smtClean="0">
                <a:solidFill>
                  <a:schemeClr val="bg1"/>
                </a:solidFill>
              </a:rPr>
              <a:t>	He is holy – commands his children be holy</a:t>
            </a:r>
          </a:p>
          <a:p>
            <a:pPr algn="l">
              <a:lnSpc>
                <a:spcPct val="100000"/>
              </a:lnSpc>
              <a:spcBef>
                <a:spcPts val="0"/>
              </a:spcBef>
            </a:pPr>
            <a:r>
              <a:rPr lang="en-NZ" sz="3400" b="1" dirty="0" smtClean="0">
                <a:solidFill>
                  <a:schemeClr val="bg1"/>
                </a:solidFill>
              </a:rPr>
              <a:t>	In weakness, we sin</a:t>
            </a:r>
            <a:endParaRPr lang="en-NZ" sz="3400" b="1" dirty="0">
              <a:solidFill>
                <a:schemeClr val="bg1"/>
              </a:solidFill>
            </a:endParaRPr>
          </a:p>
          <a:p>
            <a:pPr algn="l">
              <a:lnSpc>
                <a:spcPct val="100000"/>
              </a:lnSpc>
              <a:spcBef>
                <a:spcPts val="0"/>
              </a:spcBef>
            </a:pPr>
            <a:r>
              <a:rPr lang="en-NZ" sz="3400" b="1" dirty="0" smtClean="0">
                <a:solidFill>
                  <a:schemeClr val="bg1"/>
                </a:solidFill>
              </a:rPr>
              <a:t>	Our relationship with the Father = ruined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justified through faith,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390352001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endParaRPr lang="en-NZ" sz="3400" b="1" dirty="0">
              <a:solidFill>
                <a:schemeClr val="bg1"/>
              </a:solidFill>
            </a:endParaRPr>
          </a:p>
          <a:p>
            <a:pPr algn="l">
              <a:lnSpc>
                <a:spcPct val="100000"/>
              </a:lnSpc>
              <a:spcBef>
                <a:spcPts val="0"/>
              </a:spcBef>
            </a:pPr>
            <a:r>
              <a:rPr lang="en-NZ" sz="3400" b="1" dirty="0" smtClean="0">
                <a:solidFill>
                  <a:schemeClr val="bg1"/>
                </a:solidFill>
              </a:rPr>
              <a:t>	He is holy – commands his children be holy</a:t>
            </a:r>
          </a:p>
          <a:p>
            <a:pPr algn="l">
              <a:lnSpc>
                <a:spcPct val="100000"/>
              </a:lnSpc>
              <a:spcBef>
                <a:spcPts val="0"/>
              </a:spcBef>
            </a:pPr>
            <a:r>
              <a:rPr lang="en-NZ" sz="3400" b="1" dirty="0" smtClean="0">
                <a:solidFill>
                  <a:schemeClr val="bg1"/>
                </a:solidFill>
              </a:rPr>
              <a:t>	In weakness, we sin</a:t>
            </a:r>
            <a:endParaRPr lang="en-NZ" sz="3400" b="1" dirty="0">
              <a:solidFill>
                <a:schemeClr val="bg1"/>
              </a:solidFill>
            </a:endParaRPr>
          </a:p>
          <a:p>
            <a:pPr algn="l">
              <a:lnSpc>
                <a:spcPct val="100000"/>
              </a:lnSpc>
              <a:spcBef>
                <a:spcPts val="0"/>
              </a:spcBef>
            </a:pPr>
            <a:r>
              <a:rPr lang="en-NZ" sz="3400" b="1" dirty="0" smtClean="0">
                <a:solidFill>
                  <a:schemeClr val="bg1"/>
                </a:solidFill>
              </a:rPr>
              <a:t>	Our relationship with the Father = ruined</a:t>
            </a:r>
          </a:p>
          <a:p>
            <a:pPr algn="l">
              <a:lnSpc>
                <a:spcPct val="100000"/>
              </a:lnSpc>
              <a:spcBef>
                <a:spcPts val="0"/>
              </a:spcBef>
            </a:pPr>
            <a:r>
              <a:rPr lang="en-NZ" sz="3400" b="1" dirty="0" smtClean="0">
                <a:solidFill>
                  <a:schemeClr val="bg1"/>
                </a:solidFill>
              </a:rPr>
              <a:t>	He provides a way to heal the relationship</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justified through faith,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18976949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justified through faith,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417731288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t>
            </a:r>
            <a:endParaRPr lang="en-NZ" sz="3600" b="1" dirty="0">
              <a:solidFill>
                <a:schemeClr val="bg1"/>
              </a:solidFill>
            </a:endParaRPr>
          </a:p>
          <a:p>
            <a:pPr algn="l">
              <a:lnSpc>
                <a:spcPct val="100000"/>
              </a:lnSpc>
              <a:spcBef>
                <a:spcPts val="0"/>
              </a:spcBef>
            </a:pPr>
            <a:r>
              <a:rPr lang="en-NZ" sz="3400" b="1" dirty="0" smtClean="0">
                <a:solidFill>
                  <a:schemeClr val="bg1"/>
                </a:solidFill>
              </a:rPr>
              <a:t>1 Now </a:t>
            </a:r>
            <a:r>
              <a:rPr lang="en-NZ" sz="3400" b="1" dirty="0">
                <a:solidFill>
                  <a:schemeClr val="bg1"/>
                </a:solidFill>
              </a:rPr>
              <a:t>that we have been put right with God through faith, we </a:t>
            </a:r>
            <a:r>
              <a:rPr lang="en-NZ" sz="3400" b="1" dirty="0" smtClean="0">
                <a:solidFill>
                  <a:schemeClr val="bg1"/>
                </a:solidFill>
              </a:rPr>
              <a:t>have peace </a:t>
            </a:r>
            <a:r>
              <a:rPr lang="en-NZ" sz="3400" b="1" dirty="0">
                <a:solidFill>
                  <a:schemeClr val="bg1"/>
                </a:solidFill>
              </a:rPr>
              <a:t>with God through our Lord Jesus Christ.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2 </a:t>
            </a:r>
            <a:r>
              <a:rPr lang="en-NZ" sz="3400" b="1" dirty="0">
                <a:solidFill>
                  <a:schemeClr val="bg1"/>
                </a:solidFill>
              </a:rPr>
              <a:t>He has brought us by faith into this experience of God's grace, in which we now live. And so we </a:t>
            </a:r>
            <a:r>
              <a:rPr lang="en-NZ" sz="3400" b="1" dirty="0" smtClean="0">
                <a:solidFill>
                  <a:schemeClr val="bg1"/>
                </a:solidFill>
              </a:rPr>
              <a:t>boast </a:t>
            </a:r>
            <a:r>
              <a:rPr lang="en-NZ" sz="3400" b="1" dirty="0">
                <a:solidFill>
                  <a:schemeClr val="bg1"/>
                </a:solidFill>
              </a:rPr>
              <a:t>of the hope we have of sharing God's glory! </a:t>
            </a:r>
            <a:endParaRPr lang="en-NZ" sz="3400" b="1" dirty="0" smtClean="0">
              <a:solidFill>
                <a:schemeClr val="bg1"/>
              </a:solidFill>
            </a:endParaRPr>
          </a:p>
        </p:txBody>
      </p:sp>
    </p:spTree>
    <p:extLst>
      <p:ext uri="{BB962C8B-B14F-4D97-AF65-F5344CB8AC3E}">
        <p14:creationId xmlns:p14="http://schemas.microsoft.com/office/powerpoint/2010/main" val="308960664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a:t>
            </a:r>
            <a:r>
              <a:rPr lang="en-NZ" sz="3400" b="1" i="1" u="sng" dirty="0">
                <a:solidFill>
                  <a:srgbClr val="FFFF00"/>
                </a:solidFill>
              </a:rPr>
              <a:t>justified through faith</a:t>
            </a:r>
            <a:r>
              <a:rPr lang="en-NZ" sz="3400" b="1" i="1" dirty="0">
                <a:solidFill>
                  <a:srgbClr val="FFFF00"/>
                </a:solidFill>
              </a:rPr>
              <a:t>,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37809811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a:t>
            </a:r>
            <a:r>
              <a:rPr lang="en-NZ" sz="3400" b="1" i="1" u="sng" dirty="0">
                <a:solidFill>
                  <a:srgbClr val="FFFF00"/>
                </a:solidFill>
              </a:rPr>
              <a:t>justified through faith</a:t>
            </a:r>
            <a:r>
              <a:rPr lang="en-NZ" sz="3400" b="1" i="1" dirty="0">
                <a:solidFill>
                  <a:srgbClr val="FFFF00"/>
                </a:solidFill>
              </a:rPr>
              <a:t>,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356584962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a:t>
            </a:r>
          </a:p>
          <a:p>
            <a:pPr algn="l">
              <a:lnSpc>
                <a:spcPct val="100000"/>
              </a:lnSpc>
              <a:spcBef>
                <a:spcPts val="0"/>
              </a:spcBef>
            </a:pPr>
            <a:r>
              <a:rPr lang="en-NZ" sz="3400" b="1" dirty="0" smtClean="0">
                <a:solidFill>
                  <a:schemeClr val="bg1"/>
                </a:solidFill>
              </a:rPr>
              <a:t>	Through faith in Jesus Christ = justified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a:t>
            </a:r>
            <a:r>
              <a:rPr lang="en-NZ" sz="3400" b="1" i="1" u="sng" dirty="0">
                <a:solidFill>
                  <a:srgbClr val="FFFF00"/>
                </a:solidFill>
              </a:rPr>
              <a:t>justified through faith</a:t>
            </a:r>
            <a:r>
              <a:rPr lang="en-NZ" sz="3400" b="1" i="1" dirty="0">
                <a:solidFill>
                  <a:srgbClr val="FFFF00"/>
                </a:solidFill>
              </a:rPr>
              <a:t>,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271799957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a:t>
            </a:r>
          </a:p>
          <a:p>
            <a:pPr algn="l">
              <a:lnSpc>
                <a:spcPct val="100000"/>
              </a:lnSpc>
              <a:spcBef>
                <a:spcPts val="0"/>
              </a:spcBef>
            </a:pPr>
            <a:r>
              <a:rPr lang="en-NZ" sz="3400" b="1" dirty="0" smtClean="0">
                <a:solidFill>
                  <a:schemeClr val="bg1"/>
                </a:solidFill>
              </a:rPr>
              <a:t>	Through faith in Jesus Christ = justified</a:t>
            </a:r>
          </a:p>
          <a:p>
            <a:pPr algn="l">
              <a:lnSpc>
                <a:spcPct val="100000"/>
              </a:lnSpc>
              <a:spcBef>
                <a:spcPts val="0"/>
              </a:spcBef>
            </a:pPr>
            <a:r>
              <a:rPr lang="en-NZ" sz="3400" b="1" dirty="0" smtClean="0">
                <a:solidFill>
                  <a:schemeClr val="bg1"/>
                </a:solidFill>
              </a:rPr>
              <a:t>	Justified = God declares us ‘not guilty’</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a:t>
            </a:r>
            <a:r>
              <a:rPr lang="en-NZ" sz="3400" b="1" i="1" u="sng" dirty="0">
                <a:solidFill>
                  <a:srgbClr val="FFFF00"/>
                </a:solidFill>
              </a:rPr>
              <a:t>justified through faith</a:t>
            </a:r>
            <a:r>
              <a:rPr lang="en-NZ" sz="3400" b="1" i="1" dirty="0">
                <a:solidFill>
                  <a:srgbClr val="FFFF00"/>
                </a:solidFill>
              </a:rPr>
              <a:t>,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358960211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a:t>
            </a:r>
          </a:p>
          <a:p>
            <a:pPr algn="l">
              <a:lnSpc>
                <a:spcPct val="100000"/>
              </a:lnSpc>
              <a:spcBef>
                <a:spcPts val="0"/>
              </a:spcBef>
            </a:pPr>
            <a:r>
              <a:rPr lang="en-NZ" sz="3400" b="1" dirty="0" smtClean="0">
                <a:solidFill>
                  <a:schemeClr val="bg1"/>
                </a:solidFill>
              </a:rPr>
              <a:t>	Through faith in Jesus Christ = justified</a:t>
            </a:r>
          </a:p>
          <a:p>
            <a:pPr algn="l">
              <a:lnSpc>
                <a:spcPct val="100000"/>
              </a:lnSpc>
              <a:spcBef>
                <a:spcPts val="0"/>
              </a:spcBef>
            </a:pPr>
            <a:r>
              <a:rPr lang="en-NZ" sz="3400" b="1" dirty="0" smtClean="0">
                <a:solidFill>
                  <a:schemeClr val="bg1"/>
                </a:solidFill>
              </a:rPr>
              <a:t>	Justified = God declares us ‘not guilty’</a:t>
            </a:r>
            <a:endParaRPr lang="en-NZ" sz="3400" b="1" dirty="0">
              <a:solidFill>
                <a:schemeClr val="bg1"/>
              </a:solidFill>
            </a:endParaRPr>
          </a:p>
          <a:p>
            <a:pPr algn="l">
              <a:lnSpc>
                <a:spcPct val="100000"/>
              </a:lnSpc>
              <a:spcBef>
                <a:spcPts val="0"/>
              </a:spcBef>
            </a:pPr>
            <a:r>
              <a:rPr lang="en-NZ" sz="3400" b="1" dirty="0" smtClean="0">
                <a:solidFill>
                  <a:schemeClr val="bg1"/>
                </a:solidFill>
              </a:rPr>
              <a:t>	1. peace with God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a:t>
            </a:r>
            <a:r>
              <a:rPr lang="en-NZ" sz="3400" b="1" i="1" u="sng" dirty="0">
                <a:solidFill>
                  <a:srgbClr val="FFFF00"/>
                </a:solidFill>
              </a:rPr>
              <a:t>justified through faith</a:t>
            </a:r>
            <a:r>
              <a:rPr lang="en-NZ" sz="3400" b="1" i="1" dirty="0">
                <a:solidFill>
                  <a:srgbClr val="FFFF00"/>
                </a:solidFill>
              </a:rPr>
              <a:t>,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168647949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a:t>
            </a:r>
          </a:p>
          <a:p>
            <a:pPr algn="l">
              <a:lnSpc>
                <a:spcPct val="100000"/>
              </a:lnSpc>
              <a:spcBef>
                <a:spcPts val="0"/>
              </a:spcBef>
            </a:pPr>
            <a:r>
              <a:rPr lang="en-NZ" sz="3400" b="1" dirty="0" smtClean="0">
                <a:solidFill>
                  <a:schemeClr val="bg1"/>
                </a:solidFill>
              </a:rPr>
              <a:t>	Through faith in Jesus Christ = justified</a:t>
            </a:r>
          </a:p>
          <a:p>
            <a:pPr algn="l">
              <a:lnSpc>
                <a:spcPct val="100000"/>
              </a:lnSpc>
              <a:spcBef>
                <a:spcPts val="0"/>
              </a:spcBef>
            </a:pPr>
            <a:r>
              <a:rPr lang="en-NZ" sz="3400" b="1" dirty="0" smtClean="0">
                <a:solidFill>
                  <a:schemeClr val="bg1"/>
                </a:solidFill>
              </a:rPr>
              <a:t>	Justified = God declares us ‘not guilty’</a:t>
            </a:r>
            <a:endParaRPr lang="en-NZ" sz="3400" b="1" dirty="0">
              <a:solidFill>
                <a:schemeClr val="bg1"/>
              </a:solidFill>
            </a:endParaRPr>
          </a:p>
          <a:p>
            <a:pPr algn="l">
              <a:lnSpc>
                <a:spcPct val="100000"/>
              </a:lnSpc>
              <a:spcBef>
                <a:spcPts val="0"/>
              </a:spcBef>
            </a:pPr>
            <a:r>
              <a:rPr lang="en-NZ" sz="3400" b="1" dirty="0" smtClean="0">
                <a:solidFill>
                  <a:schemeClr val="bg1"/>
                </a:solidFill>
              </a:rPr>
              <a:t>	1. peace with God</a:t>
            </a:r>
          </a:p>
          <a:p>
            <a:pPr algn="l">
              <a:lnSpc>
                <a:spcPct val="100000"/>
              </a:lnSpc>
              <a:spcBef>
                <a:spcPts val="0"/>
              </a:spcBef>
            </a:pPr>
            <a:r>
              <a:rPr lang="en-NZ" sz="3400" b="1" dirty="0" smtClean="0">
                <a:solidFill>
                  <a:schemeClr val="bg1"/>
                </a:solidFill>
              </a:rPr>
              <a:t>	2. gained access to this relationship</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a:t>
            </a:r>
            <a:r>
              <a:rPr lang="en-NZ" sz="3400" b="1" i="1" u="sng" dirty="0">
                <a:solidFill>
                  <a:srgbClr val="FFFF00"/>
                </a:solidFill>
              </a:rPr>
              <a:t>justified through faith</a:t>
            </a:r>
            <a:r>
              <a:rPr lang="en-NZ" sz="3400" b="1" i="1" dirty="0">
                <a:solidFill>
                  <a:srgbClr val="FFFF00"/>
                </a:solidFill>
              </a:rPr>
              <a:t>,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214276665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a:t>
            </a:r>
          </a:p>
          <a:p>
            <a:pPr algn="l">
              <a:lnSpc>
                <a:spcPct val="100000"/>
              </a:lnSpc>
              <a:spcBef>
                <a:spcPts val="0"/>
              </a:spcBef>
            </a:pPr>
            <a:r>
              <a:rPr lang="en-NZ" sz="3400" b="1" dirty="0" smtClean="0">
                <a:solidFill>
                  <a:schemeClr val="bg1"/>
                </a:solidFill>
              </a:rPr>
              <a:t>	Through faith in Jesus Christ = justified</a:t>
            </a:r>
          </a:p>
          <a:p>
            <a:pPr algn="l">
              <a:lnSpc>
                <a:spcPct val="100000"/>
              </a:lnSpc>
              <a:spcBef>
                <a:spcPts val="0"/>
              </a:spcBef>
            </a:pPr>
            <a:r>
              <a:rPr lang="en-NZ" sz="3400" b="1" dirty="0" smtClean="0">
                <a:solidFill>
                  <a:schemeClr val="bg1"/>
                </a:solidFill>
              </a:rPr>
              <a:t>	Justified = God declares us ‘not guilty’</a:t>
            </a:r>
            <a:endParaRPr lang="en-NZ" sz="3400" b="1" dirty="0">
              <a:solidFill>
                <a:schemeClr val="bg1"/>
              </a:solidFill>
            </a:endParaRPr>
          </a:p>
          <a:p>
            <a:pPr algn="l">
              <a:lnSpc>
                <a:spcPct val="100000"/>
              </a:lnSpc>
              <a:spcBef>
                <a:spcPts val="0"/>
              </a:spcBef>
            </a:pPr>
            <a:r>
              <a:rPr lang="en-NZ" sz="3400" b="1" dirty="0" smtClean="0">
                <a:solidFill>
                  <a:schemeClr val="bg1"/>
                </a:solidFill>
              </a:rPr>
              <a:t>	1. peace with God</a:t>
            </a:r>
          </a:p>
          <a:p>
            <a:pPr algn="l">
              <a:lnSpc>
                <a:spcPct val="100000"/>
              </a:lnSpc>
              <a:spcBef>
                <a:spcPts val="0"/>
              </a:spcBef>
            </a:pPr>
            <a:r>
              <a:rPr lang="en-NZ" sz="3400" b="1" dirty="0" smtClean="0">
                <a:solidFill>
                  <a:schemeClr val="bg1"/>
                </a:solidFill>
              </a:rPr>
              <a:t>	2. gained access to this relationship</a:t>
            </a:r>
          </a:p>
          <a:p>
            <a:pPr algn="l">
              <a:lnSpc>
                <a:spcPct val="100000"/>
              </a:lnSpc>
              <a:spcBef>
                <a:spcPts val="0"/>
              </a:spcBef>
            </a:pPr>
            <a:r>
              <a:rPr lang="en-NZ" sz="3400" b="1" dirty="0">
                <a:solidFill>
                  <a:schemeClr val="bg1"/>
                </a:solidFill>
              </a:rPr>
              <a:t>	</a:t>
            </a:r>
            <a:r>
              <a:rPr lang="en-NZ" sz="3400" b="1" dirty="0" smtClean="0">
                <a:solidFill>
                  <a:schemeClr val="bg1"/>
                </a:solidFill>
              </a:rPr>
              <a:t>3. gives us hope</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 </a:t>
            </a:r>
            <a:r>
              <a:rPr lang="en-NZ" sz="3400" b="1" i="1" dirty="0">
                <a:solidFill>
                  <a:srgbClr val="FFFF00"/>
                </a:solidFill>
              </a:rPr>
              <a:t>Therefore, since we have been </a:t>
            </a:r>
            <a:r>
              <a:rPr lang="en-NZ" sz="3400" b="1" i="1" u="sng" dirty="0">
                <a:solidFill>
                  <a:srgbClr val="FFFF00"/>
                </a:solidFill>
              </a:rPr>
              <a:t>justified through faith</a:t>
            </a:r>
            <a:r>
              <a:rPr lang="en-NZ" sz="3400" b="1" i="1" dirty="0">
                <a:solidFill>
                  <a:srgbClr val="FFFF00"/>
                </a:solidFill>
              </a:rPr>
              <a:t>, we have peace with God through our Lord Jesus Christ,</a:t>
            </a:r>
            <a:endParaRPr lang="en-NZ" sz="3400" b="1" i="1" dirty="0">
              <a:solidFill>
                <a:srgbClr val="FFFF00"/>
              </a:solidFill>
            </a:endParaRPr>
          </a:p>
        </p:txBody>
      </p:sp>
    </p:spTree>
    <p:extLst>
      <p:ext uri="{BB962C8B-B14F-4D97-AF65-F5344CB8AC3E}">
        <p14:creationId xmlns:p14="http://schemas.microsoft.com/office/powerpoint/2010/main" val="156950767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Not only so, but we also glory in our sufferings, because we know that suffering produces perseverance; 4 perseverance, character; and character, hope.</a:t>
            </a:r>
            <a:endParaRPr lang="en-NZ" sz="3400" b="1" i="1" dirty="0">
              <a:solidFill>
                <a:srgbClr val="FFFF00"/>
              </a:solidFill>
            </a:endParaRPr>
          </a:p>
        </p:txBody>
      </p:sp>
    </p:spTree>
    <p:extLst>
      <p:ext uri="{BB962C8B-B14F-4D97-AF65-F5344CB8AC3E}">
        <p14:creationId xmlns:p14="http://schemas.microsoft.com/office/powerpoint/2010/main" val="4048984752"/>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a:t>
            </a:r>
          </a:p>
          <a:p>
            <a:pPr algn="l">
              <a:lnSpc>
                <a:spcPct val="100000"/>
              </a:lnSpc>
              <a:spcBef>
                <a:spcPts val="0"/>
              </a:spcBef>
            </a:pPr>
            <a:r>
              <a:rPr lang="en-NZ" sz="3400" b="1" dirty="0" smtClean="0">
                <a:solidFill>
                  <a:schemeClr val="bg1"/>
                </a:solidFill>
              </a:rPr>
              <a:t>	Christian’s life: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Not only so, but we also glory in our sufferings, because we know that suffering produces perseverance; 4 perseverance, character; and character, hope.</a:t>
            </a:r>
            <a:endParaRPr lang="en-NZ" sz="3400" b="1" i="1" dirty="0">
              <a:solidFill>
                <a:srgbClr val="FFFF00"/>
              </a:solidFill>
            </a:endParaRPr>
          </a:p>
        </p:txBody>
      </p:sp>
    </p:spTree>
    <p:extLst>
      <p:ext uri="{BB962C8B-B14F-4D97-AF65-F5344CB8AC3E}">
        <p14:creationId xmlns:p14="http://schemas.microsoft.com/office/powerpoint/2010/main" val="470923253"/>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a:t>
            </a:r>
          </a:p>
          <a:p>
            <a:pPr algn="l">
              <a:lnSpc>
                <a:spcPct val="100000"/>
              </a:lnSpc>
              <a:spcBef>
                <a:spcPts val="0"/>
              </a:spcBef>
            </a:pPr>
            <a:r>
              <a:rPr lang="en-NZ" sz="3400" b="1" dirty="0" smtClean="0">
                <a:solidFill>
                  <a:schemeClr val="bg1"/>
                </a:solidFill>
              </a:rPr>
              <a:t>	Christian’s life:</a:t>
            </a:r>
          </a:p>
          <a:p>
            <a:pPr algn="l">
              <a:lnSpc>
                <a:spcPct val="100000"/>
              </a:lnSpc>
              <a:spcBef>
                <a:spcPts val="0"/>
              </a:spcBef>
            </a:pPr>
            <a:r>
              <a:rPr lang="en-NZ" sz="3400" b="1" dirty="0">
                <a:solidFill>
                  <a:schemeClr val="bg1"/>
                </a:solidFill>
              </a:rPr>
              <a:t>	</a:t>
            </a:r>
            <a:r>
              <a:rPr lang="en-NZ" sz="3400" b="1" dirty="0" smtClean="0">
                <a:solidFill>
                  <a:schemeClr val="bg1"/>
                </a:solidFill>
              </a:rPr>
              <a:t>1</a:t>
            </a:r>
            <a:r>
              <a:rPr lang="en-NZ" sz="3400" b="1" baseline="30000" dirty="0" smtClean="0">
                <a:solidFill>
                  <a:schemeClr val="bg1"/>
                </a:solidFill>
              </a:rPr>
              <a:t>st</a:t>
            </a:r>
            <a:r>
              <a:rPr lang="en-NZ" sz="3400" b="1" dirty="0" smtClean="0">
                <a:solidFill>
                  <a:schemeClr val="bg1"/>
                </a:solidFill>
              </a:rPr>
              <a:t> = we are complete in Christ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Not only so, but we also glory in our sufferings, because we know that suffering produces perseverance; 4 perseverance, character; and character, hope.</a:t>
            </a:r>
            <a:endParaRPr lang="en-NZ" sz="3400" b="1" i="1" dirty="0">
              <a:solidFill>
                <a:srgbClr val="FFFF00"/>
              </a:solidFill>
            </a:endParaRPr>
          </a:p>
        </p:txBody>
      </p:sp>
    </p:spTree>
    <p:extLst>
      <p:ext uri="{BB962C8B-B14F-4D97-AF65-F5344CB8AC3E}">
        <p14:creationId xmlns:p14="http://schemas.microsoft.com/office/powerpoint/2010/main" val="29872730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t>
            </a:r>
            <a:endParaRPr lang="en-NZ" sz="3600" b="1" dirty="0">
              <a:solidFill>
                <a:schemeClr val="bg1"/>
              </a:solidFill>
            </a:endParaRPr>
          </a:p>
          <a:p>
            <a:pPr algn="l">
              <a:lnSpc>
                <a:spcPct val="100000"/>
              </a:lnSpc>
              <a:spcBef>
                <a:spcPts val="0"/>
              </a:spcBef>
            </a:pPr>
            <a:r>
              <a:rPr lang="en-NZ" sz="3400" b="1" dirty="0" smtClean="0">
                <a:solidFill>
                  <a:schemeClr val="bg1"/>
                </a:solidFill>
              </a:rPr>
              <a:t>3 </a:t>
            </a:r>
            <a:r>
              <a:rPr lang="en-NZ" sz="3400" b="1" dirty="0">
                <a:solidFill>
                  <a:schemeClr val="bg1"/>
                </a:solidFill>
              </a:rPr>
              <a:t>We also </a:t>
            </a:r>
            <a:r>
              <a:rPr lang="en-NZ" sz="3400" b="1" dirty="0" smtClean="0">
                <a:solidFill>
                  <a:schemeClr val="bg1"/>
                </a:solidFill>
              </a:rPr>
              <a:t>boast of </a:t>
            </a:r>
            <a:r>
              <a:rPr lang="en-NZ" sz="3400" b="1" dirty="0">
                <a:solidFill>
                  <a:schemeClr val="bg1"/>
                </a:solidFill>
              </a:rPr>
              <a:t>our troubles, because we know that trouble produces endurance, 4 endurance brings God's approval, and his approval creates hope.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5 </a:t>
            </a:r>
            <a:r>
              <a:rPr lang="en-NZ" sz="3400" b="1" dirty="0">
                <a:solidFill>
                  <a:schemeClr val="bg1"/>
                </a:solidFill>
              </a:rPr>
              <a:t>This hope does not disappoint us, for God has poured out his love into our hearts by means of the Holy Spirit, who is God's gift to us.</a:t>
            </a:r>
            <a:endParaRPr lang="en-NZ" sz="3400" b="1" dirty="0" smtClean="0">
              <a:solidFill>
                <a:schemeClr val="bg1"/>
              </a:solidFill>
            </a:endParaRPr>
          </a:p>
        </p:txBody>
      </p:sp>
    </p:spTree>
    <p:extLst>
      <p:ext uri="{BB962C8B-B14F-4D97-AF65-F5344CB8AC3E}">
        <p14:creationId xmlns:p14="http://schemas.microsoft.com/office/powerpoint/2010/main" val="26442242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a:t>
            </a:r>
          </a:p>
          <a:p>
            <a:pPr algn="l">
              <a:lnSpc>
                <a:spcPct val="100000"/>
              </a:lnSpc>
              <a:spcBef>
                <a:spcPts val="0"/>
              </a:spcBef>
            </a:pPr>
            <a:r>
              <a:rPr lang="en-NZ" sz="3400" b="1" dirty="0" smtClean="0">
                <a:solidFill>
                  <a:schemeClr val="bg1"/>
                </a:solidFill>
              </a:rPr>
              <a:t>	Christian’s life:</a:t>
            </a:r>
          </a:p>
          <a:p>
            <a:pPr algn="l">
              <a:lnSpc>
                <a:spcPct val="100000"/>
              </a:lnSpc>
              <a:spcBef>
                <a:spcPts val="0"/>
              </a:spcBef>
            </a:pPr>
            <a:r>
              <a:rPr lang="en-NZ" sz="3400" b="1" dirty="0">
                <a:solidFill>
                  <a:schemeClr val="bg1"/>
                </a:solidFill>
              </a:rPr>
              <a:t>	</a:t>
            </a:r>
            <a:r>
              <a:rPr lang="en-NZ" sz="3400" b="1" dirty="0" smtClean="0">
                <a:solidFill>
                  <a:schemeClr val="bg1"/>
                </a:solidFill>
              </a:rPr>
              <a:t>1</a:t>
            </a:r>
            <a:r>
              <a:rPr lang="en-NZ" sz="3400" b="1" baseline="30000" dirty="0" smtClean="0">
                <a:solidFill>
                  <a:schemeClr val="bg1"/>
                </a:solidFill>
              </a:rPr>
              <a:t>st</a:t>
            </a:r>
            <a:r>
              <a:rPr lang="en-NZ" sz="3400" b="1" dirty="0" smtClean="0">
                <a:solidFill>
                  <a:schemeClr val="bg1"/>
                </a:solidFill>
              </a:rPr>
              <a:t> = we are complete in Christ</a:t>
            </a:r>
          </a:p>
          <a:p>
            <a:pPr algn="l">
              <a:lnSpc>
                <a:spcPct val="100000"/>
              </a:lnSpc>
              <a:spcBef>
                <a:spcPts val="0"/>
              </a:spcBef>
            </a:pPr>
            <a:r>
              <a:rPr lang="en-NZ" sz="3400" b="1" dirty="0">
                <a:solidFill>
                  <a:schemeClr val="bg1"/>
                </a:solidFill>
              </a:rPr>
              <a:t>	</a:t>
            </a:r>
            <a:r>
              <a:rPr lang="en-NZ" sz="3400" b="1" dirty="0" smtClean="0">
                <a:solidFill>
                  <a:schemeClr val="bg1"/>
                </a:solidFill>
              </a:rPr>
              <a:t>2</a:t>
            </a:r>
            <a:r>
              <a:rPr lang="en-NZ" sz="3400" b="1" baseline="30000" dirty="0" smtClean="0">
                <a:solidFill>
                  <a:schemeClr val="bg1"/>
                </a:solidFill>
              </a:rPr>
              <a:t>nd</a:t>
            </a:r>
            <a:r>
              <a:rPr lang="en-NZ" sz="3400" b="1" dirty="0" smtClean="0">
                <a:solidFill>
                  <a:schemeClr val="bg1"/>
                </a:solidFill>
              </a:rPr>
              <a:t> = we continue to grow in Christ</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Not only so, but we also glory in our sufferings, because we know that suffering produces perseverance; 4 perseverance, character; and character, hope.</a:t>
            </a:r>
            <a:endParaRPr lang="en-NZ" sz="3400" b="1" i="1" dirty="0">
              <a:solidFill>
                <a:srgbClr val="FFFF00"/>
              </a:solidFill>
            </a:endParaRPr>
          </a:p>
        </p:txBody>
      </p:sp>
    </p:spTree>
    <p:extLst>
      <p:ext uri="{BB962C8B-B14F-4D97-AF65-F5344CB8AC3E}">
        <p14:creationId xmlns:p14="http://schemas.microsoft.com/office/powerpoint/2010/main" val="259540295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 faith in him justifies us</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Not only so, but we also glory in our sufferings, because we know that suffering produces perseverance; 4 perseverance, character; and character, hope.</a:t>
            </a:r>
            <a:endParaRPr lang="en-NZ" sz="3400" b="1" i="1" dirty="0">
              <a:solidFill>
                <a:srgbClr val="FFFF00"/>
              </a:solidFill>
            </a:endParaRPr>
          </a:p>
        </p:txBody>
      </p:sp>
    </p:spTree>
    <p:extLst>
      <p:ext uri="{BB962C8B-B14F-4D97-AF65-F5344CB8AC3E}">
        <p14:creationId xmlns:p14="http://schemas.microsoft.com/office/powerpoint/2010/main" val="1778629272"/>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 faith in him justifies us</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And hope does not put us to shame, because God’s love has been poured out into our hearts through the Holy Spirit, who has been given to us.</a:t>
            </a:r>
            <a:endParaRPr lang="en-NZ" sz="3400" b="1" i="1" dirty="0">
              <a:solidFill>
                <a:srgbClr val="FFFF00"/>
              </a:solidFill>
            </a:endParaRPr>
          </a:p>
        </p:txBody>
      </p:sp>
    </p:spTree>
    <p:extLst>
      <p:ext uri="{BB962C8B-B14F-4D97-AF65-F5344CB8AC3E}">
        <p14:creationId xmlns:p14="http://schemas.microsoft.com/office/powerpoint/2010/main" val="4152625078"/>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 faith in him justifies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Holy Spirit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And hope does not put us to shame, because God’s love has been poured out into our hearts through the Holy Spirit, who has been given to us.</a:t>
            </a:r>
            <a:endParaRPr lang="en-NZ" sz="3400" b="1" i="1" dirty="0">
              <a:solidFill>
                <a:srgbClr val="FFFF00"/>
              </a:solidFill>
            </a:endParaRPr>
          </a:p>
        </p:txBody>
      </p:sp>
    </p:spTree>
    <p:extLst>
      <p:ext uri="{BB962C8B-B14F-4D97-AF65-F5344CB8AC3E}">
        <p14:creationId xmlns:p14="http://schemas.microsoft.com/office/powerpoint/2010/main" val="256134860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 faith in him justifies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Holy Spirit	</a:t>
            </a:r>
          </a:p>
          <a:p>
            <a:pPr algn="l">
              <a:lnSpc>
                <a:spcPct val="100000"/>
              </a:lnSpc>
              <a:spcBef>
                <a:spcPts val="0"/>
              </a:spcBef>
            </a:pPr>
            <a:r>
              <a:rPr lang="en-NZ" sz="3400" b="1" dirty="0" smtClean="0">
                <a:solidFill>
                  <a:schemeClr val="bg1"/>
                </a:solidFill>
              </a:rPr>
              <a:t>	</a:t>
            </a:r>
            <a:r>
              <a:rPr lang="en-NZ" sz="3400" b="1" dirty="0">
                <a:solidFill>
                  <a:schemeClr val="bg1"/>
                </a:solidFill>
              </a:rPr>
              <a:t> – God’s gift to us</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And hope does not put us to shame, because God’s love has been poured out into our hearts through the Holy Spirit, who has been given to us.</a:t>
            </a:r>
            <a:endParaRPr lang="en-NZ" sz="3400" b="1" i="1" dirty="0">
              <a:solidFill>
                <a:srgbClr val="FFFF00"/>
              </a:solidFill>
            </a:endParaRPr>
          </a:p>
        </p:txBody>
      </p:sp>
    </p:spTree>
    <p:extLst>
      <p:ext uri="{BB962C8B-B14F-4D97-AF65-F5344CB8AC3E}">
        <p14:creationId xmlns:p14="http://schemas.microsoft.com/office/powerpoint/2010/main" val="2858806842"/>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 faith in him justifies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Holy Spirit	</a:t>
            </a:r>
          </a:p>
          <a:p>
            <a:pPr algn="l">
              <a:lnSpc>
                <a:spcPct val="100000"/>
              </a:lnSpc>
              <a:spcBef>
                <a:spcPts val="0"/>
              </a:spcBef>
            </a:pPr>
            <a:r>
              <a:rPr lang="en-NZ" sz="3400" b="1" dirty="0" smtClean="0">
                <a:solidFill>
                  <a:schemeClr val="bg1"/>
                </a:solidFill>
              </a:rPr>
              <a:t>	</a:t>
            </a:r>
            <a:r>
              <a:rPr lang="en-NZ" sz="3400" b="1" dirty="0">
                <a:solidFill>
                  <a:schemeClr val="bg1"/>
                </a:solidFill>
              </a:rPr>
              <a:t> – God’s gift to us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But when he, the Spirit of truth, comes, he will guide you into all the truth.</a:t>
            </a:r>
            <a:endParaRPr lang="en-NZ" sz="3400" b="1" i="1" dirty="0">
              <a:solidFill>
                <a:srgbClr val="FFFF00"/>
              </a:solidFill>
            </a:endParaRPr>
          </a:p>
        </p:txBody>
      </p:sp>
    </p:spTree>
    <p:extLst>
      <p:ext uri="{BB962C8B-B14F-4D97-AF65-F5344CB8AC3E}">
        <p14:creationId xmlns:p14="http://schemas.microsoft.com/office/powerpoint/2010/main" val="3733186766"/>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 faith in him justifies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Holy Spirit	</a:t>
            </a:r>
          </a:p>
          <a:p>
            <a:pPr algn="l">
              <a:lnSpc>
                <a:spcPct val="100000"/>
              </a:lnSpc>
              <a:spcBef>
                <a:spcPts val="0"/>
              </a:spcBef>
            </a:pPr>
            <a:r>
              <a:rPr lang="en-NZ" sz="3400" b="1" dirty="0" smtClean="0">
                <a:solidFill>
                  <a:schemeClr val="bg1"/>
                </a:solidFill>
              </a:rPr>
              <a:t>	</a:t>
            </a:r>
            <a:r>
              <a:rPr lang="en-NZ" sz="3400" b="1" dirty="0">
                <a:solidFill>
                  <a:schemeClr val="bg1"/>
                </a:solidFill>
              </a:rPr>
              <a:t> – God’s gift to us</a:t>
            </a:r>
          </a:p>
          <a:p>
            <a:pPr algn="l">
              <a:lnSpc>
                <a:spcPct val="100000"/>
              </a:lnSpc>
              <a:spcBef>
                <a:spcPts val="0"/>
              </a:spcBef>
            </a:pPr>
            <a:r>
              <a:rPr lang="en-NZ" sz="3400" b="1" dirty="0" smtClean="0">
                <a:solidFill>
                  <a:schemeClr val="bg1"/>
                </a:solidFill>
              </a:rPr>
              <a:t>	</a:t>
            </a:r>
            <a:r>
              <a:rPr lang="en-NZ" sz="3400" b="1" dirty="0">
                <a:solidFill>
                  <a:schemeClr val="bg1"/>
                </a:solidFill>
              </a:rPr>
              <a:t> – </a:t>
            </a:r>
            <a:r>
              <a:rPr lang="en-NZ" sz="3400" b="1" dirty="0" smtClean="0">
                <a:solidFill>
                  <a:schemeClr val="bg1"/>
                </a:solidFill>
              </a:rPr>
              <a:t>to guide us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But when he, the Spirit of truth, comes, he will guide you into all the truth.</a:t>
            </a:r>
            <a:endParaRPr lang="en-NZ" sz="3400" b="1" i="1" dirty="0">
              <a:solidFill>
                <a:srgbClr val="FFFF00"/>
              </a:solidFill>
            </a:endParaRPr>
          </a:p>
        </p:txBody>
      </p:sp>
    </p:spTree>
    <p:extLst>
      <p:ext uri="{BB962C8B-B14F-4D97-AF65-F5344CB8AC3E}">
        <p14:creationId xmlns:p14="http://schemas.microsoft.com/office/powerpoint/2010/main" val="885422110"/>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Father loves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Son, Jesus Christ – faith in him justifies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The Holy Spirit – God’s </a:t>
            </a:r>
            <a:r>
              <a:rPr lang="en-NZ" sz="3400" b="1" smtClean="0">
                <a:solidFill>
                  <a:schemeClr val="bg1"/>
                </a:solidFill>
              </a:rPr>
              <a:t>gift to guide </a:t>
            </a:r>
            <a:r>
              <a:rPr lang="en-NZ" sz="3400" b="1" dirty="0" smtClean="0">
                <a:solidFill>
                  <a:schemeClr val="bg1"/>
                </a:solidFill>
              </a:rPr>
              <a:t>us	</a:t>
            </a:r>
          </a:p>
        </p:txBody>
      </p:sp>
    </p:spTree>
    <p:extLst>
      <p:ext uri="{BB962C8B-B14F-4D97-AF65-F5344CB8AC3E}">
        <p14:creationId xmlns:p14="http://schemas.microsoft.com/office/powerpoint/2010/main" val="380091146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John 16:12 – 15 </a:t>
            </a:r>
          </a:p>
        </p:txBody>
      </p:sp>
    </p:spTree>
    <p:extLst>
      <p:ext uri="{BB962C8B-B14F-4D97-AF65-F5344CB8AC3E}">
        <p14:creationId xmlns:p14="http://schemas.microsoft.com/office/powerpoint/2010/main" val="264687631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16:12 – 15 </a:t>
            </a:r>
            <a:endParaRPr lang="en-NZ" sz="3600" b="1" dirty="0">
              <a:solidFill>
                <a:schemeClr val="bg1"/>
              </a:solidFill>
            </a:endParaRPr>
          </a:p>
          <a:p>
            <a:pPr algn="l">
              <a:lnSpc>
                <a:spcPct val="100000"/>
              </a:lnSpc>
              <a:spcBef>
                <a:spcPts val="0"/>
              </a:spcBef>
            </a:pPr>
            <a:r>
              <a:rPr lang="en-NZ" sz="3400" b="1" dirty="0">
                <a:solidFill>
                  <a:schemeClr val="bg1"/>
                </a:solidFill>
              </a:rPr>
              <a:t>12 “I have much more to tell you, but now it would be too much for you to bear. </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13 </a:t>
            </a:r>
            <a:r>
              <a:rPr lang="en-NZ" sz="3400" b="1" dirty="0">
                <a:solidFill>
                  <a:schemeClr val="bg1"/>
                </a:solidFill>
              </a:rPr>
              <a:t>When, however, the Spirit comes, who reveals the truth about God, he will lead you into all the truth. He will not speak on his own authority, but he will speak of what he hears and will tell you of things to come. </a:t>
            </a:r>
          </a:p>
        </p:txBody>
      </p:sp>
    </p:spTree>
    <p:extLst>
      <p:ext uri="{BB962C8B-B14F-4D97-AF65-F5344CB8AC3E}">
        <p14:creationId xmlns:p14="http://schemas.microsoft.com/office/powerpoint/2010/main" val="386407085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16:12 – 15 </a:t>
            </a:r>
            <a:endParaRPr lang="en-NZ" sz="3600" b="1" dirty="0">
              <a:solidFill>
                <a:schemeClr val="bg1"/>
              </a:solidFill>
            </a:endParaRPr>
          </a:p>
          <a:p>
            <a:pPr algn="l">
              <a:lnSpc>
                <a:spcPct val="100000"/>
              </a:lnSpc>
              <a:spcBef>
                <a:spcPts val="0"/>
              </a:spcBef>
            </a:pPr>
            <a:r>
              <a:rPr lang="en-NZ" sz="3400" b="1" dirty="0" smtClean="0">
                <a:solidFill>
                  <a:schemeClr val="bg1"/>
                </a:solidFill>
              </a:rPr>
              <a:t>14 </a:t>
            </a:r>
            <a:r>
              <a:rPr lang="en-NZ" sz="3400" b="1" dirty="0">
                <a:solidFill>
                  <a:schemeClr val="bg1"/>
                </a:solidFill>
              </a:rPr>
              <a:t>He will give me glory, because he will take what I say and tell it to you. </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15 </a:t>
            </a:r>
            <a:r>
              <a:rPr lang="en-NZ" sz="3400" b="1" dirty="0">
                <a:solidFill>
                  <a:schemeClr val="bg1"/>
                </a:solidFill>
              </a:rPr>
              <a:t>All that my Father has is mine; that is why I said that the Spirit will take what I give him and tell it to you.</a:t>
            </a:r>
          </a:p>
        </p:txBody>
      </p:sp>
    </p:spTree>
    <p:extLst>
      <p:ext uri="{BB962C8B-B14F-4D97-AF65-F5344CB8AC3E}">
        <p14:creationId xmlns:p14="http://schemas.microsoft.com/office/powerpoint/2010/main" val="357705843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413376340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endParaRPr lang="en-NZ" sz="3400" b="1" dirty="0">
              <a:solidFill>
                <a:schemeClr val="bg1"/>
              </a:solidFill>
            </a:endParaRPr>
          </a:p>
        </p:txBody>
      </p:sp>
    </p:spTree>
    <p:extLst>
      <p:ext uri="{BB962C8B-B14F-4D97-AF65-F5344CB8AC3E}">
        <p14:creationId xmlns:p14="http://schemas.microsoft.com/office/powerpoint/2010/main" val="8107589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Romans 5:1 – 5 &amp; John 16:12 – 15 </a:t>
            </a:r>
            <a:endParaRPr lang="en-NZ" sz="3600" b="1" dirty="0">
              <a:solidFill>
                <a:schemeClr val="bg1"/>
              </a:solidFill>
            </a:endParaRPr>
          </a:p>
          <a:p>
            <a:pPr>
              <a:lnSpc>
                <a:spcPct val="100000"/>
              </a:lnSpc>
              <a:spcBef>
                <a:spcPts val="0"/>
              </a:spcBef>
            </a:pPr>
            <a:r>
              <a:rPr lang="en-NZ" sz="3400" b="1" dirty="0" smtClean="0">
                <a:solidFill>
                  <a:schemeClr val="bg1"/>
                </a:solidFill>
              </a:rPr>
              <a:t>The Trinity</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Romans 1 – 	God’s anger is revealed against </a:t>
            </a:r>
          </a:p>
          <a:p>
            <a:pPr algn="l">
              <a:lnSpc>
                <a:spcPct val="100000"/>
              </a:lnSpc>
              <a:spcBef>
                <a:spcPts val="0"/>
              </a:spcBef>
            </a:pPr>
            <a:r>
              <a:rPr lang="en-NZ" sz="3400" b="1" dirty="0">
                <a:solidFill>
                  <a:schemeClr val="bg1"/>
                </a:solidFill>
              </a:rPr>
              <a:t>	</a:t>
            </a:r>
            <a:r>
              <a:rPr lang="en-NZ" sz="3400" b="1" dirty="0" smtClean="0">
                <a:solidFill>
                  <a:schemeClr val="bg1"/>
                </a:solidFill>
              </a:rPr>
              <a:t>		all sin and evil</a:t>
            </a:r>
            <a:endParaRPr lang="en-NZ" sz="3400" b="1" dirty="0">
              <a:solidFill>
                <a:schemeClr val="bg1"/>
              </a:solidFill>
            </a:endParaRPr>
          </a:p>
        </p:txBody>
      </p:sp>
    </p:spTree>
    <p:extLst>
      <p:ext uri="{BB962C8B-B14F-4D97-AF65-F5344CB8AC3E}">
        <p14:creationId xmlns:p14="http://schemas.microsoft.com/office/powerpoint/2010/main" val="352759829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3407</TotalTime>
  <Words>927</Words>
  <Application>Microsoft Office PowerPoint</Application>
  <PresentationFormat>On-screen Show (4:3)</PresentationFormat>
  <Paragraphs>324</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430</cp:revision>
  <dcterms:created xsi:type="dcterms:W3CDTF">2017-05-05T00:30:58Z</dcterms:created>
  <dcterms:modified xsi:type="dcterms:W3CDTF">2019-06-15T21:36:34Z</dcterms:modified>
</cp:coreProperties>
</file>